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88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61977A-B9AC-40E8-855B-CDFA80AEB0BA}" type="datetimeFigureOut">
              <a:rPr lang="sl-SI" smtClean="0"/>
              <a:t>18.8.2009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819F35-AAB7-410C-B2E1-5D48D1F94D7E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latin typeface="Comic Sans MS" pitchFamily="66" charset="0"/>
              </a:rPr>
              <a:t>STAVČNI ČLENI</a:t>
            </a:r>
            <a:br>
              <a:rPr lang="sl-SI" dirty="0" smtClean="0">
                <a:latin typeface="Comic Sans MS" pitchFamily="66" charset="0"/>
              </a:rPr>
            </a:br>
            <a:endParaRPr lang="sl-SI" dirty="0"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sl-SI" dirty="0" smtClean="0">
              <a:solidFill>
                <a:schemeClr val="tx1"/>
              </a:solidFill>
            </a:endParaRPr>
          </a:p>
          <a:p>
            <a:pPr algn="just"/>
            <a:r>
              <a:rPr lang="sl-SI" dirty="0" smtClean="0">
                <a:solidFill>
                  <a:schemeClr val="tx1"/>
                </a:solidFill>
              </a:rPr>
              <a:t>- so sestavine stavka zbrane okoli osebne glagolske oblike</a:t>
            </a:r>
            <a:endParaRPr lang="sl-S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endParaRPr lang="sl-SI" dirty="0"/>
          </a:p>
          <a:p>
            <a:pPr>
              <a:buNone/>
            </a:pPr>
            <a:r>
              <a:rPr lang="sl-SI" dirty="0" smtClean="0"/>
              <a:t> </a:t>
            </a:r>
            <a:r>
              <a:rPr lang="sl-SI" sz="4000" dirty="0" smtClean="0"/>
              <a:t>Mama 	  ravnokar 	zaliva 	rože </a:t>
            </a:r>
            <a:r>
              <a:rPr lang="sl-SI" sz="4000" dirty="0"/>
              <a:t> </a:t>
            </a:r>
          </a:p>
          <a:p>
            <a:pPr>
              <a:buNone/>
            </a:pPr>
            <a:r>
              <a:rPr lang="sl-SI" sz="4000" dirty="0"/>
              <a:t> </a:t>
            </a:r>
            <a:r>
              <a:rPr lang="sl-SI" sz="4000" dirty="0" smtClean="0"/>
              <a:t>								</a:t>
            </a:r>
            <a:r>
              <a:rPr lang="sl-SI" sz="1800" dirty="0" smtClean="0"/>
              <a:t>Kaj zaliva?</a:t>
            </a:r>
            <a:endParaRPr lang="sl-SI" sz="1800" dirty="0"/>
          </a:p>
          <a:p>
            <a:pPr>
              <a:buNone/>
            </a:pPr>
            <a:r>
              <a:rPr lang="sl-SI" sz="1800" dirty="0"/>
              <a:t> </a:t>
            </a:r>
            <a:r>
              <a:rPr kumimoji="0" lang="sl-S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				Kaj dela?</a:t>
            </a: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</a:p>
          <a:p>
            <a:pPr>
              <a:buNone/>
            </a:pPr>
            <a:endParaRPr lang="sl-SI" sz="1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None/>
            </a:pPr>
            <a:r>
              <a:rPr kumimoji="0" lang="sl-S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Kdaj zaliva?</a:t>
            </a:r>
            <a:endParaRPr lang="sl-SI" sz="1800" dirty="0"/>
          </a:p>
          <a:p>
            <a:pPr lvl="0">
              <a:buNone/>
            </a:pPr>
            <a:r>
              <a:rPr lang="sl-SI" sz="1800" dirty="0"/>
              <a:t> </a:t>
            </a:r>
            <a:r>
              <a:rPr kumimoji="0" lang="sl-S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Kdo zaliva?</a:t>
            </a: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dirty="0"/>
          </a:p>
          <a:p>
            <a:endParaRPr lang="sl-SI" dirty="0"/>
          </a:p>
        </p:txBody>
      </p:sp>
      <p:sp>
        <p:nvSpPr>
          <p:cNvPr id="2049" name="Oval 1"/>
          <p:cNvSpPr>
            <a:spLocks noChangeArrowheads="1"/>
          </p:cNvSpPr>
          <p:nvPr/>
        </p:nvSpPr>
        <p:spPr bwMode="auto">
          <a:xfrm>
            <a:off x="428596" y="5000636"/>
            <a:ext cx="1657351" cy="60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OSEBEK</a:t>
            </a:r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2571736" y="4357694"/>
            <a:ext cx="2214578" cy="9810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PRISLOVNO DOLOČILO</a:t>
            </a:r>
            <a:endParaRPr kumimoji="0" lang="sl-S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5072066" y="3643314"/>
            <a:ext cx="1928826" cy="7667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POVEDEK</a:t>
            </a:r>
            <a:endParaRPr kumimoji="0" 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6643702" y="2643182"/>
            <a:ext cx="2071702" cy="7207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PREDMET</a:t>
            </a:r>
            <a:endParaRPr kumimoji="0" 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flipV="1">
            <a:off x="0" y="36933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457200"/>
            <a:ext cx="295465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sl-S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Raven puščični konektor 13"/>
          <p:cNvCxnSpPr/>
          <p:nvPr/>
        </p:nvCxnSpPr>
        <p:spPr>
          <a:xfrm rot="5400000">
            <a:off x="-357222" y="3286124"/>
            <a:ext cx="3143272" cy="1588"/>
          </a:xfrm>
          <a:prstGeom prst="straightConnector1">
            <a:avLst/>
          </a:prstGeom>
          <a:ln w="254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konektor 15"/>
          <p:cNvCxnSpPr/>
          <p:nvPr/>
        </p:nvCxnSpPr>
        <p:spPr>
          <a:xfrm rot="16200000" flipH="1">
            <a:off x="2250265" y="2964653"/>
            <a:ext cx="2571768" cy="7143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uščični konektor 17"/>
          <p:cNvCxnSpPr/>
          <p:nvPr/>
        </p:nvCxnSpPr>
        <p:spPr>
          <a:xfrm rot="16200000" flipH="1">
            <a:off x="4822033" y="2607463"/>
            <a:ext cx="1857388" cy="71438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konektor 19"/>
          <p:cNvCxnSpPr/>
          <p:nvPr/>
        </p:nvCxnSpPr>
        <p:spPr>
          <a:xfrm rot="16200000" flipH="1">
            <a:off x="6965173" y="2035959"/>
            <a:ext cx="1000132" cy="71438"/>
          </a:xfrm>
          <a:prstGeom prst="straightConnector1">
            <a:avLst/>
          </a:prstGeom>
          <a:ln w="254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dirty="0" smtClean="0"/>
              <a:t>                           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</a:t>
            </a:r>
            <a:r>
              <a:rPr lang="sl-SI" b="1" dirty="0" smtClean="0"/>
              <a:t> </a:t>
            </a:r>
          </a:p>
          <a:p>
            <a:pPr>
              <a:buNone/>
            </a:pPr>
            <a:r>
              <a:rPr lang="sl-SI" sz="3500" b="1" dirty="0" smtClean="0">
                <a:latin typeface="Comic Sans MS" pitchFamily="66" charset="0"/>
              </a:rPr>
              <a:t>	</a:t>
            </a:r>
            <a:r>
              <a:rPr lang="sl-SI" sz="3500" b="1" dirty="0" smtClean="0">
                <a:latin typeface="Comic Sans MS" pitchFamily="66" charset="0"/>
              </a:rPr>
              <a:t>			POVEDEK</a:t>
            </a:r>
          </a:p>
          <a:p>
            <a:pPr>
              <a:buNone/>
            </a:pPr>
            <a:r>
              <a:rPr lang="sl-SI" dirty="0" smtClean="0"/>
              <a:t> </a:t>
            </a:r>
            <a:endParaRPr lang="sl-SI" b="1" dirty="0" smtClean="0"/>
          </a:p>
          <a:p>
            <a:pPr>
              <a:buNone/>
            </a:pPr>
            <a:r>
              <a:rPr lang="sl-SI" dirty="0" smtClean="0"/>
              <a:t>      </a:t>
            </a:r>
          </a:p>
          <a:p>
            <a:pPr>
              <a:buNone/>
            </a:pPr>
            <a:r>
              <a:rPr lang="sl-SI" dirty="0"/>
              <a:t>	</a:t>
            </a:r>
            <a:r>
              <a:rPr lang="sl-SI" dirty="0" smtClean="0"/>
              <a:t>	</a:t>
            </a:r>
          </a:p>
          <a:p>
            <a:pPr>
              <a:buNone/>
            </a:pPr>
            <a:r>
              <a:rPr lang="sl-SI" dirty="0" smtClean="0"/>
              <a:t>	 </a:t>
            </a:r>
            <a:r>
              <a:rPr lang="sl-SI" dirty="0" smtClean="0"/>
              <a:t>    POMEN	                  </a:t>
            </a:r>
          </a:p>
          <a:p>
            <a:pPr>
              <a:buNone/>
            </a:pPr>
            <a:r>
              <a:rPr lang="sl-SI" dirty="0" smtClean="0"/>
              <a:t>	</a:t>
            </a:r>
            <a:r>
              <a:rPr lang="sl-SI" dirty="0" smtClean="0"/>
              <a:t>				         </a:t>
            </a:r>
            <a:r>
              <a:rPr lang="sl-SI" dirty="0" smtClean="0"/>
              <a:t>VPRAŠALNICE</a:t>
            </a:r>
            <a:r>
              <a:rPr lang="sl-SI" dirty="0" smtClean="0"/>
              <a:t>       </a:t>
            </a:r>
          </a:p>
          <a:p>
            <a:pPr>
              <a:buNone/>
            </a:pPr>
            <a:r>
              <a:rPr lang="sl-SI" dirty="0" smtClean="0"/>
              <a:t>   </a:t>
            </a:r>
            <a:endParaRPr lang="sl-SI" dirty="0"/>
          </a:p>
          <a:p>
            <a:pPr>
              <a:buNone/>
            </a:pPr>
            <a:r>
              <a:rPr lang="sl-SI" dirty="0"/>
              <a:t> </a:t>
            </a:r>
            <a:endParaRPr lang="sl-SI" dirty="0" smtClean="0"/>
          </a:p>
          <a:p>
            <a:pPr>
              <a:buNone/>
            </a:pPr>
            <a:endParaRPr lang="sl-SI" sz="2200" dirty="0" smtClean="0"/>
          </a:p>
          <a:p>
            <a:pPr>
              <a:buNone/>
            </a:pPr>
            <a:r>
              <a:rPr lang="sl-SI" sz="2400" dirty="0" smtClean="0"/>
              <a:t>DEJANJE </a:t>
            </a:r>
            <a:r>
              <a:rPr lang="sl-SI" sz="2400" i="1" dirty="0" smtClean="0"/>
              <a:t>(</a:t>
            </a:r>
            <a:r>
              <a:rPr lang="sl-SI" sz="2400" i="1" dirty="0"/>
              <a:t>N</a:t>
            </a:r>
            <a:r>
              <a:rPr lang="sl-SI" sz="2400" i="1" dirty="0" smtClean="0"/>
              <a:t>ina</a:t>
            </a:r>
            <a:r>
              <a:rPr lang="sl-SI" sz="2400" i="1" u="sng" dirty="0" smtClean="0"/>
              <a:t> pospravlja </a:t>
            </a:r>
            <a:r>
              <a:rPr lang="sl-SI" sz="2400" i="1" dirty="0" smtClean="0"/>
              <a:t>sobo.)</a:t>
            </a:r>
            <a:r>
              <a:rPr lang="sl-SI" sz="2400" dirty="0" smtClean="0"/>
              <a:t>	         -   KAJ DELA?</a:t>
            </a:r>
          </a:p>
          <a:p>
            <a:pPr>
              <a:buNone/>
            </a:pPr>
            <a:r>
              <a:rPr lang="sl-SI" sz="2400" dirty="0" smtClean="0"/>
              <a:t>DOGAJANJE </a:t>
            </a:r>
            <a:r>
              <a:rPr lang="sl-SI" sz="2400" i="1" dirty="0" smtClean="0"/>
              <a:t>(</a:t>
            </a:r>
            <a:r>
              <a:rPr lang="sl-SI" sz="2400" i="1" dirty="0" smtClean="0"/>
              <a:t>Ob suši zemlja </a:t>
            </a:r>
            <a:r>
              <a:rPr lang="sl-SI" sz="2400" i="1" u="sng" dirty="0" smtClean="0"/>
              <a:t>razpoka</a:t>
            </a:r>
            <a:r>
              <a:rPr lang="sl-SI" sz="2400" i="1" dirty="0" smtClean="0"/>
              <a:t>.</a:t>
            </a:r>
            <a:r>
              <a:rPr lang="sl-SI" sz="2400" i="1" dirty="0" smtClean="0"/>
              <a:t>)</a:t>
            </a:r>
            <a:r>
              <a:rPr lang="sl-SI" sz="2400" dirty="0" smtClean="0"/>
              <a:t> </a:t>
            </a:r>
            <a:r>
              <a:rPr lang="sl-SI" sz="2400" dirty="0" smtClean="0"/>
              <a:t>      -     KAJ NAREDI?</a:t>
            </a:r>
            <a:endParaRPr lang="sl-SI" sz="2400" dirty="0"/>
          </a:p>
          <a:p>
            <a:pPr>
              <a:buNone/>
            </a:pPr>
            <a:r>
              <a:rPr lang="sl-SI" sz="2400" dirty="0" smtClean="0"/>
              <a:t>STANJE </a:t>
            </a:r>
            <a:r>
              <a:rPr lang="sl-SI" sz="2400" i="1" dirty="0" smtClean="0"/>
              <a:t>(Muca </a:t>
            </a:r>
            <a:r>
              <a:rPr lang="sl-SI" sz="2400" i="1" u="sng" dirty="0" smtClean="0"/>
              <a:t>leži</a:t>
            </a:r>
            <a:r>
              <a:rPr lang="sl-SI" sz="2400" i="1" dirty="0" smtClean="0"/>
              <a:t> na peči.)</a:t>
            </a:r>
            <a:r>
              <a:rPr lang="sl-SI" sz="2400" dirty="0" smtClean="0"/>
              <a:t>		        -     KAJ SE DOGAJA?</a:t>
            </a:r>
          </a:p>
          <a:p>
            <a:pPr>
              <a:buNone/>
            </a:pPr>
            <a:r>
              <a:rPr lang="sl-SI" sz="2400" dirty="0" smtClean="0"/>
              <a:t>LASTNOST </a:t>
            </a:r>
            <a:r>
              <a:rPr lang="sl-SI" sz="2400" i="1" dirty="0" smtClean="0"/>
              <a:t>(Pes </a:t>
            </a:r>
            <a:r>
              <a:rPr lang="sl-SI" sz="2400" i="1" u="sng" dirty="0" smtClean="0"/>
              <a:t>je hud</a:t>
            </a:r>
            <a:r>
              <a:rPr lang="sl-SI" sz="2400" i="1" dirty="0" smtClean="0"/>
              <a:t>.)  </a:t>
            </a:r>
            <a:r>
              <a:rPr lang="sl-SI" sz="2400" dirty="0" smtClean="0"/>
              <a:t>		        -     V KAKŠNEM </a:t>
            </a:r>
          </a:p>
          <a:p>
            <a:pPr>
              <a:buNone/>
            </a:pPr>
            <a:r>
              <a:rPr lang="sl-SI" sz="2400" dirty="0" smtClean="0"/>
              <a:t> </a:t>
            </a:r>
            <a:r>
              <a:rPr lang="sl-SI" sz="2400" dirty="0" smtClean="0"/>
              <a:t>                                                                             STANJU JE?</a:t>
            </a:r>
            <a:endParaRPr lang="sl-SI" sz="2400" dirty="0"/>
          </a:p>
        </p:txBody>
      </p:sp>
      <p:sp>
        <p:nvSpPr>
          <p:cNvPr id="4" name="Elipsa 3"/>
          <p:cNvSpPr/>
          <p:nvPr/>
        </p:nvSpPr>
        <p:spPr>
          <a:xfrm>
            <a:off x="2357422" y="714356"/>
            <a:ext cx="4000528" cy="1214446"/>
          </a:xfrm>
          <a:prstGeom prst="ellipse">
            <a:avLst/>
          </a:prstGeom>
          <a:solidFill>
            <a:srgbClr val="FF3300">
              <a:alpha val="32000"/>
            </a:srgbClr>
          </a:solidFill>
          <a:ln>
            <a:solidFill>
              <a:srgbClr val="FF3300"/>
            </a:solidFill>
          </a:ln>
          <a:scene3d>
            <a:camera prst="orthographicFront"/>
            <a:lightRig rig="threePt" dir="t">
              <a:rot lat="0" lon="0" rev="1800000"/>
            </a:lightRig>
          </a:scene3d>
          <a:sp3d extrusionH="76200" contourW="12700" prstMaterial="flat">
            <a:bevelT w="165100" prst="coolSlant"/>
            <a:extrusionClr>
              <a:srgbClr val="FF3300"/>
            </a:extrusionClr>
            <a:contourClr>
              <a:srgbClr val="FF33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Elipsa 4"/>
          <p:cNvSpPr/>
          <p:nvPr/>
        </p:nvSpPr>
        <p:spPr>
          <a:xfrm>
            <a:off x="857224" y="2357430"/>
            <a:ext cx="2071702" cy="857256"/>
          </a:xfrm>
          <a:prstGeom prst="ellipse">
            <a:avLst/>
          </a:prstGeom>
          <a:solidFill>
            <a:srgbClr val="FF3300">
              <a:alpha val="14000"/>
            </a:srgb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6" name="Elipsa 5"/>
          <p:cNvSpPr/>
          <p:nvPr/>
        </p:nvSpPr>
        <p:spPr>
          <a:xfrm>
            <a:off x="4572000" y="2571744"/>
            <a:ext cx="2928958" cy="928694"/>
          </a:xfrm>
          <a:prstGeom prst="ellipse">
            <a:avLst/>
          </a:prstGeom>
          <a:solidFill>
            <a:srgbClr val="FF3300">
              <a:alpha val="14000"/>
            </a:srgb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8" name="Raven konektor 7"/>
          <p:cNvCxnSpPr>
            <a:endCxn id="5" idx="0"/>
          </p:cNvCxnSpPr>
          <p:nvPr/>
        </p:nvCxnSpPr>
        <p:spPr>
          <a:xfrm rot="10800000" flipV="1">
            <a:off x="1893076" y="1714488"/>
            <a:ext cx="1035851" cy="6429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konektor 9"/>
          <p:cNvCxnSpPr>
            <a:endCxn id="6" idx="0"/>
          </p:cNvCxnSpPr>
          <p:nvPr/>
        </p:nvCxnSpPr>
        <p:spPr>
          <a:xfrm rot="16200000" flipH="1">
            <a:off x="5411396" y="1946661"/>
            <a:ext cx="785818" cy="46434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jeni pravokotnik 10"/>
          <p:cNvSpPr/>
          <p:nvPr/>
        </p:nvSpPr>
        <p:spPr>
          <a:xfrm>
            <a:off x="357158" y="3857628"/>
            <a:ext cx="4857784" cy="228601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Zaobljeni pravokotnik 11"/>
          <p:cNvSpPr/>
          <p:nvPr/>
        </p:nvSpPr>
        <p:spPr>
          <a:xfrm>
            <a:off x="5357818" y="3929066"/>
            <a:ext cx="3214710" cy="221457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cxnSp>
        <p:nvCxnSpPr>
          <p:cNvPr id="14" name="Raven puščični konektor 13"/>
          <p:cNvCxnSpPr/>
          <p:nvPr/>
        </p:nvCxnSpPr>
        <p:spPr>
          <a:xfrm rot="5400000">
            <a:off x="1893075" y="3607595"/>
            <a:ext cx="50006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konektor 15"/>
          <p:cNvCxnSpPr/>
          <p:nvPr/>
        </p:nvCxnSpPr>
        <p:spPr>
          <a:xfrm rot="16200000" flipH="1">
            <a:off x="5893604" y="3750471"/>
            <a:ext cx="357191" cy="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85720" y="428604"/>
            <a:ext cx="8715436" cy="5715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/>
              <a:t>	</a:t>
            </a:r>
            <a:r>
              <a:rPr lang="sl-SI" dirty="0" smtClean="0"/>
              <a:t>			    </a:t>
            </a:r>
            <a:r>
              <a:rPr lang="sl-SI" sz="6400" b="1" dirty="0" smtClean="0">
                <a:latin typeface="Comic Sans MS" pitchFamily="66" charset="0"/>
              </a:rPr>
              <a:t>OSEBEK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        </a:t>
            </a:r>
          </a:p>
          <a:p>
            <a:pPr>
              <a:buNone/>
            </a:pPr>
            <a:r>
              <a:rPr lang="sl-SI" dirty="0" smtClean="0"/>
              <a:t>	</a:t>
            </a:r>
            <a:r>
              <a:rPr lang="sl-SI" dirty="0" smtClean="0"/>
              <a:t>	   </a:t>
            </a:r>
          </a:p>
          <a:p>
            <a:pPr>
              <a:buNone/>
            </a:pPr>
            <a:r>
              <a:rPr lang="sl-SI" dirty="0" smtClean="0"/>
              <a:t> </a:t>
            </a:r>
          </a:p>
          <a:p>
            <a:pPr>
              <a:buNone/>
            </a:pPr>
            <a:r>
              <a:rPr lang="sl-SI" dirty="0" smtClean="0"/>
              <a:t>	</a:t>
            </a:r>
            <a:r>
              <a:rPr lang="sl-SI" dirty="0" smtClean="0"/>
              <a:t>	</a:t>
            </a:r>
          </a:p>
          <a:p>
            <a:pPr>
              <a:buNone/>
            </a:pPr>
            <a:r>
              <a:rPr lang="sl-SI" dirty="0" smtClean="0"/>
              <a:t>	</a:t>
            </a:r>
            <a:r>
              <a:rPr lang="sl-SI" dirty="0" smtClean="0"/>
              <a:t>	   </a:t>
            </a:r>
          </a:p>
          <a:p>
            <a:pPr>
              <a:buNone/>
            </a:pPr>
            <a:r>
              <a:rPr lang="sl-SI" dirty="0" smtClean="0"/>
              <a:t>	</a:t>
            </a:r>
            <a:r>
              <a:rPr lang="sl-SI" dirty="0" smtClean="0"/>
              <a:t>	    </a:t>
            </a:r>
            <a:r>
              <a:rPr lang="sl-SI" sz="4600" dirty="0" smtClean="0"/>
              <a:t>POMEN </a:t>
            </a:r>
            <a:r>
              <a:rPr lang="sl-SI" dirty="0" smtClean="0"/>
              <a:t>                   		      	</a:t>
            </a:r>
            <a:r>
              <a:rPr lang="sl-SI" sz="4600" dirty="0" smtClean="0"/>
              <a:t>  VPRAŠALNICE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sz="2400" dirty="0" smtClean="0"/>
          </a:p>
          <a:p>
            <a:pPr>
              <a:buNone/>
            </a:pPr>
            <a:endParaRPr lang="sl-SI" sz="3000" dirty="0" smtClean="0"/>
          </a:p>
          <a:p>
            <a:pPr>
              <a:buNone/>
            </a:pPr>
            <a:endParaRPr lang="sl-SI" sz="4200" dirty="0" smtClean="0"/>
          </a:p>
          <a:p>
            <a:pPr>
              <a:buNone/>
            </a:pPr>
            <a:r>
              <a:rPr lang="sl-SI" sz="4200" dirty="0" smtClean="0"/>
              <a:t>VRŠILEC DEJANJA (</a:t>
            </a:r>
            <a:r>
              <a:rPr lang="sl-SI" sz="4200" i="1" u="sng" dirty="0" smtClean="0"/>
              <a:t>Nina</a:t>
            </a:r>
            <a:r>
              <a:rPr lang="sl-SI" sz="4200" i="1" dirty="0" smtClean="0"/>
              <a:t> pospravlja sobo)	</a:t>
            </a:r>
            <a:r>
              <a:rPr lang="sl-SI" sz="4200" i="1" dirty="0" smtClean="0"/>
              <a:t> </a:t>
            </a:r>
            <a:r>
              <a:rPr lang="sl-SI" sz="4200" i="1" dirty="0" smtClean="0"/>
              <a:t>             </a:t>
            </a:r>
            <a:r>
              <a:rPr lang="sl-SI" sz="4200" i="1" dirty="0" smtClean="0"/>
              <a:t>KDO + povedek?</a:t>
            </a:r>
            <a:endParaRPr lang="sl-SI" sz="4200" dirty="0" smtClean="0"/>
          </a:p>
          <a:p>
            <a:pPr>
              <a:buNone/>
            </a:pPr>
            <a:r>
              <a:rPr lang="sl-SI" sz="4200" dirty="0" smtClean="0"/>
              <a:t>NOSILEC DOGAJANJA </a:t>
            </a:r>
            <a:r>
              <a:rPr lang="sl-SI" sz="4200" i="1" dirty="0" smtClean="0"/>
              <a:t>(Ob suši </a:t>
            </a:r>
            <a:r>
              <a:rPr lang="sl-SI" sz="4200" i="1" u="sng" dirty="0" smtClean="0"/>
              <a:t>zemlja</a:t>
            </a:r>
            <a:r>
              <a:rPr lang="sl-SI" sz="4200" i="1" dirty="0" smtClean="0"/>
              <a:t> razpoka.                 KAJ + povedek?</a:t>
            </a:r>
            <a:endParaRPr lang="sl-SI" sz="4200" dirty="0" smtClean="0"/>
          </a:p>
          <a:p>
            <a:pPr>
              <a:buNone/>
            </a:pPr>
            <a:r>
              <a:rPr lang="sl-SI" sz="4200" dirty="0" smtClean="0"/>
              <a:t>NOSILEC STANJA </a:t>
            </a:r>
            <a:r>
              <a:rPr lang="sl-SI" sz="4200" i="1" dirty="0" smtClean="0"/>
              <a:t>(</a:t>
            </a:r>
            <a:r>
              <a:rPr lang="sl-SI" sz="4200" i="1" u="sng" dirty="0" smtClean="0"/>
              <a:t>Muca</a:t>
            </a:r>
            <a:r>
              <a:rPr lang="sl-SI" sz="4200" i="1" dirty="0" smtClean="0"/>
              <a:t> leži na peči.)</a:t>
            </a:r>
            <a:endParaRPr lang="sl-SI" sz="4200" dirty="0"/>
          </a:p>
          <a:p>
            <a:pPr>
              <a:buNone/>
            </a:pPr>
            <a:r>
              <a:rPr lang="sl-SI" sz="4200" dirty="0" smtClean="0"/>
              <a:t> NOSILEC LASTNOSTI</a:t>
            </a:r>
            <a:r>
              <a:rPr lang="sl-SI" sz="4200" i="1" dirty="0" smtClean="0"/>
              <a:t> (</a:t>
            </a:r>
            <a:r>
              <a:rPr lang="sl-SI" sz="4200" i="1" u="sng" dirty="0" smtClean="0"/>
              <a:t>Pes</a:t>
            </a:r>
            <a:r>
              <a:rPr lang="sl-SI" sz="4200" i="1" dirty="0" smtClean="0"/>
              <a:t> je hud.)</a:t>
            </a:r>
          </a:p>
          <a:p>
            <a:pPr>
              <a:buNone/>
            </a:pPr>
            <a:endParaRPr lang="sl-SI" sz="2400" i="1" dirty="0" smtClean="0"/>
          </a:p>
          <a:p>
            <a:pPr>
              <a:buNone/>
            </a:pPr>
            <a:endParaRPr lang="sl-SI" sz="2400" i="1" dirty="0" smtClean="0"/>
          </a:p>
          <a:p>
            <a:pPr>
              <a:buNone/>
            </a:pPr>
            <a:r>
              <a:rPr lang="sl-SI" sz="2400" i="1" dirty="0" smtClean="0"/>
              <a:t> </a:t>
            </a:r>
            <a:r>
              <a:rPr lang="sl-SI" sz="4200" dirty="0" smtClean="0">
                <a:latin typeface="Comic Sans MS" pitchFamily="66" charset="0"/>
              </a:rPr>
              <a:t>Osebek je lahko sestavljen tudi iz več besed.</a:t>
            </a:r>
          </a:p>
          <a:p>
            <a:pPr>
              <a:buNone/>
            </a:pPr>
            <a:r>
              <a:rPr lang="sl-SI" sz="4200" u="sng" dirty="0" smtClean="0"/>
              <a:t>Jure in Nina </a:t>
            </a:r>
            <a:r>
              <a:rPr lang="sl-SI" sz="4200" dirty="0" smtClean="0"/>
              <a:t>sta na morju.	</a:t>
            </a:r>
            <a:r>
              <a:rPr lang="sl-SI" sz="4200" u="sng" dirty="0" smtClean="0"/>
              <a:t>Sosedov Jure </a:t>
            </a:r>
            <a:r>
              <a:rPr lang="sl-SI" sz="4200" dirty="0" smtClean="0"/>
              <a:t>je </a:t>
            </a:r>
            <a:r>
              <a:rPr lang="sl-SI" sz="4200" smtClean="0"/>
              <a:t>na morju.</a:t>
            </a:r>
            <a:endParaRPr lang="sl-SI" sz="4200" dirty="0" smtClean="0"/>
          </a:p>
          <a:p>
            <a:pPr>
              <a:buNone/>
            </a:pPr>
            <a:endParaRPr lang="sl-SI" sz="2400" i="1" dirty="0" smtClean="0"/>
          </a:p>
          <a:p>
            <a:pPr>
              <a:buNone/>
            </a:pPr>
            <a:endParaRPr lang="sl-SI" sz="2400" dirty="0"/>
          </a:p>
        </p:txBody>
      </p:sp>
      <p:sp>
        <p:nvSpPr>
          <p:cNvPr id="5" name="Elipsa 4"/>
          <p:cNvSpPr/>
          <p:nvPr/>
        </p:nvSpPr>
        <p:spPr>
          <a:xfrm>
            <a:off x="2857488" y="357166"/>
            <a:ext cx="3000396" cy="1143008"/>
          </a:xfrm>
          <a:prstGeom prst="ellipse">
            <a:avLst/>
          </a:prstGeom>
          <a:solidFill>
            <a:srgbClr val="00FF00">
              <a:alpha val="30000"/>
            </a:srgb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/>
          <p:cNvSpPr/>
          <p:nvPr/>
        </p:nvSpPr>
        <p:spPr>
          <a:xfrm>
            <a:off x="785786" y="2143116"/>
            <a:ext cx="2214578" cy="785818"/>
          </a:xfrm>
          <a:prstGeom prst="ellipse">
            <a:avLst/>
          </a:prstGeom>
          <a:solidFill>
            <a:srgbClr val="00FF00">
              <a:alpha val="15000"/>
            </a:srgb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5500694" y="2143116"/>
            <a:ext cx="2928958" cy="928694"/>
          </a:xfrm>
          <a:prstGeom prst="ellipse">
            <a:avLst/>
          </a:prstGeom>
          <a:solidFill>
            <a:srgbClr val="00FF00">
              <a:alpha val="14000"/>
            </a:srgb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Zaobljeni pravokotnik 7"/>
          <p:cNvSpPr/>
          <p:nvPr/>
        </p:nvSpPr>
        <p:spPr>
          <a:xfrm>
            <a:off x="285720" y="3500438"/>
            <a:ext cx="5500726" cy="14287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Zaobljeni pravokotnik 8"/>
          <p:cNvSpPr/>
          <p:nvPr/>
        </p:nvSpPr>
        <p:spPr>
          <a:xfrm>
            <a:off x="6286512" y="3500438"/>
            <a:ext cx="2286016" cy="85725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3" name="Raven puščični konektor 12"/>
          <p:cNvCxnSpPr/>
          <p:nvPr/>
        </p:nvCxnSpPr>
        <p:spPr>
          <a:xfrm rot="16200000" flipH="1">
            <a:off x="1643043" y="3214686"/>
            <a:ext cx="571505" cy="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konektor 16"/>
          <p:cNvCxnSpPr/>
          <p:nvPr/>
        </p:nvCxnSpPr>
        <p:spPr>
          <a:xfrm rot="5400000">
            <a:off x="6893735" y="3250405"/>
            <a:ext cx="357984" cy="7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konektor 18"/>
          <p:cNvCxnSpPr/>
          <p:nvPr/>
        </p:nvCxnSpPr>
        <p:spPr>
          <a:xfrm flipV="1">
            <a:off x="2214546" y="1357298"/>
            <a:ext cx="1000132" cy="7858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konektor 20"/>
          <p:cNvCxnSpPr>
            <a:stCxn id="5" idx="5"/>
          </p:cNvCxnSpPr>
          <p:nvPr/>
        </p:nvCxnSpPr>
        <p:spPr>
          <a:xfrm rot="16200000" flipH="1">
            <a:off x="5268738" y="1482531"/>
            <a:ext cx="881770" cy="5822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sl-SI" sz="35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l-SI" sz="3500" dirty="0">
                <a:latin typeface="Comic Sans MS" pitchFamily="66" charset="0"/>
              </a:rPr>
              <a:t>	</a:t>
            </a:r>
            <a:r>
              <a:rPr lang="sl-SI" sz="3500" dirty="0" smtClean="0">
                <a:latin typeface="Comic Sans MS" pitchFamily="66" charset="0"/>
              </a:rPr>
              <a:t>	             PREDMET</a:t>
            </a:r>
          </a:p>
          <a:p>
            <a:pPr>
              <a:buNone/>
            </a:pPr>
            <a:endParaRPr lang="sl-SI" sz="3500" dirty="0" smtClean="0">
              <a:latin typeface="Comic Sans MS" pitchFamily="66" charset="0"/>
            </a:endParaRPr>
          </a:p>
          <a:p>
            <a:pPr>
              <a:buNone/>
            </a:pPr>
            <a:endParaRPr lang="sl-SI" sz="35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l-SI" dirty="0" smtClean="0"/>
              <a:t>   POMEN	                     VPRAŠALNICE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sz="2200" dirty="0" smtClean="0"/>
          </a:p>
          <a:p>
            <a:pPr>
              <a:buNone/>
            </a:pPr>
            <a:r>
              <a:rPr lang="sl-SI" sz="2200" dirty="0" smtClean="0"/>
              <a:t>PRIZADETI OD      </a:t>
            </a:r>
            <a:r>
              <a:rPr lang="sl-SI" sz="1800" b="1" dirty="0" smtClean="0">
                <a:solidFill>
                  <a:srgbClr val="FF0066"/>
                </a:solidFill>
              </a:rPr>
              <a:t>RODILNIK</a:t>
            </a:r>
            <a:r>
              <a:rPr lang="sl-SI" sz="1800" b="1" dirty="0" smtClean="0">
                <a:solidFill>
                  <a:srgbClr val="7030A0"/>
                </a:solidFill>
              </a:rPr>
              <a:t> </a:t>
            </a:r>
            <a:r>
              <a:rPr lang="sl-SI" sz="2200" dirty="0" smtClean="0"/>
              <a:t>KOGA ali ČESA? (</a:t>
            </a:r>
            <a:r>
              <a:rPr lang="sl-SI" sz="2200" u="sng" dirty="0" smtClean="0"/>
              <a:t>Jureta</a:t>
            </a:r>
            <a:r>
              <a:rPr lang="sl-SI" sz="2200" b="1" dirty="0" smtClean="0"/>
              <a:t> ni </a:t>
            </a:r>
            <a:r>
              <a:rPr lang="sl-SI" sz="2200" dirty="0" smtClean="0"/>
              <a:t>doma.)</a:t>
            </a:r>
            <a:endParaRPr lang="sl-SI" sz="2200" dirty="0" smtClean="0"/>
          </a:p>
          <a:p>
            <a:pPr>
              <a:buNone/>
            </a:pPr>
            <a:r>
              <a:rPr lang="sl-SI" sz="2200" dirty="0" smtClean="0"/>
              <a:t>OSEBKOVEGA        </a:t>
            </a:r>
            <a:r>
              <a:rPr lang="sl-SI" sz="1800" b="1" dirty="0" smtClean="0">
                <a:solidFill>
                  <a:srgbClr val="FF0066"/>
                </a:solidFill>
              </a:rPr>
              <a:t>DAJALNIK</a:t>
            </a:r>
            <a:r>
              <a:rPr lang="sl-SI" sz="2200" b="1" dirty="0" smtClean="0">
                <a:solidFill>
                  <a:srgbClr val="7030A0"/>
                </a:solidFill>
              </a:rPr>
              <a:t> </a:t>
            </a:r>
            <a:r>
              <a:rPr lang="sl-SI" sz="2200" dirty="0" smtClean="0"/>
              <a:t> KOMU ali ČEMU </a:t>
            </a:r>
            <a:r>
              <a:rPr lang="sl-SI" sz="2200" dirty="0" smtClean="0"/>
              <a:t>(Prisluhnil sem </a:t>
            </a:r>
            <a:r>
              <a:rPr lang="sl-SI" sz="2200" u="sng" dirty="0" smtClean="0"/>
              <a:t>petju</a:t>
            </a:r>
            <a:r>
              <a:rPr lang="sl-SI" sz="2200" dirty="0" smtClean="0"/>
              <a:t>.)</a:t>
            </a:r>
          </a:p>
          <a:p>
            <a:pPr>
              <a:buNone/>
            </a:pPr>
            <a:r>
              <a:rPr lang="sl-SI" sz="2200" dirty="0" smtClean="0"/>
              <a:t>DEJANJA 	        </a:t>
            </a:r>
            <a:r>
              <a:rPr lang="sl-SI" sz="1800" b="1" dirty="0" smtClean="0">
                <a:solidFill>
                  <a:srgbClr val="FF0066"/>
                </a:solidFill>
              </a:rPr>
              <a:t>TOŽILNIK</a:t>
            </a:r>
            <a:r>
              <a:rPr lang="sl-SI" sz="2200" b="1" dirty="0" smtClean="0">
                <a:solidFill>
                  <a:srgbClr val="7030A0"/>
                </a:solidFill>
              </a:rPr>
              <a:t> </a:t>
            </a:r>
            <a:r>
              <a:rPr lang="sl-SI" sz="2200" dirty="0" smtClean="0"/>
              <a:t>  </a:t>
            </a:r>
            <a:r>
              <a:rPr lang="sl-SI" sz="2200" dirty="0" smtClean="0"/>
              <a:t>KOGA ali KAJ (Neva zbira </a:t>
            </a:r>
            <a:r>
              <a:rPr lang="sl-SI" sz="2200" u="sng" dirty="0" smtClean="0"/>
              <a:t>znamke</a:t>
            </a:r>
            <a:r>
              <a:rPr lang="sl-SI" sz="2200" dirty="0" smtClean="0"/>
              <a:t>.)</a:t>
            </a:r>
            <a:endParaRPr lang="sl-SI" sz="2200" dirty="0" smtClean="0"/>
          </a:p>
          <a:p>
            <a:pPr>
              <a:buNone/>
            </a:pPr>
            <a:r>
              <a:rPr lang="sl-SI" sz="2200" dirty="0" smtClean="0"/>
              <a:t>(IZID, CILJ, 	      </a:t>
            </a:r>
            <a:r>
              <a:rPr lang="sl-SI" sz="1800" b="1" dirty="0" smtClean="0">
                <a:solidFill>
                  <a:srgbClr val="FF0066"/>
                </a:solidFill>
              </a:rPr>
              <a:t>MESTNIK</a:t>
            </a:r>
            <a:r>
              <a:rPr lang="sl-SI" sz="2200" b="1" dirty="0" smtClean="0">
                <a:solidFill>
                  <a:srgbClr val="7030A0"/>
                </a:solidFill>
              </a:rPr>
              <a:t> </a:t>
            </a:r>
            <a:r>
              <a:rPr lang="sl-SI" sz="2200" dirty="0" smtClean="0"/>
              <a:t>(pri/o)KOM ali ČEM </a:t>
            </a:r>
            <a:r>
              <a:rPr lang="sl-SI" sz="2200" dirty="0"/>
              <a:t> </a:t>
            </a:r>
            <a:r>
              <a:rPr lang="sl-SI" sz="2200" dirty="0" smtClean="0"/>
              <a:t>(Govorili smo </a:t>
            </a:r>
            <a:r>
              <a:rPr lang="sl-SI" sz="2200" u="sng" dirty="0" smtClean="0"/>
              <a:t>o njej</a:t>
            </a:r>
            <a:r>
              <a:rPr lang="sl-SI" sz="2200" dirty="0" smtClean="0"/>
              <a:t>.)</a:t>
            </a:r>
          </a:p>
          <a:p>
            <a:pPr>
              <a:buNone/>
            </a:pPr>
            <a:r>
              <a:rPr lang="sl-SI" sz="2200" dirty="0" smtClean="0"/>
              <a:t>VSEBINA) </a:t>
            </a:r>
            <a:r>
              <a:rPr lang="sl-SI" sz="2200" dirty="0" smtClean="0"/>
              <a:t>	</a:t>
            </a:r>
            <a:r>
              <a:rPr lang="sl-SI" sz="2200" dirty="0"/>
              <a:t> </a:t>
            </a:r>
            <a:r>
              <a:rPr lang="sl-SI" sz="2200" dirty="0" smtClean="0"/>
              <a:t>      </a:t>
            </a:r>
            <a:r>
              <a:rPr lang="sl-SI" sz="1800" b="1" dirty="0" smtClean="0">
                <a:solidFill>
                  <a:srgbClr val="FF0066"/>
                </a:solidFill>
              </a:rPr>
              <a:t>ORODNIK</a:t>
            </a:r>
            <a:r>
              <a:rPr lang="sl-SI" sz="2200" b="1" dirty="0" smtClean="0"/>
              <a:t> </a:t>
            </a:r>
            <a:r>
              <a:rPr lang="sl-SI" sz="2200" dirty="0" smtClean="0"/>
              <a:t> (s)KOM ali ČIM (Slabo ravna </a:t>
            </a:r>
            <a:r>
              <a:rPr lang="sl-SI" sz="2200" u="sng" dirty="0" smtClean="0"/>
              <a:t>z živalmi</a:t>
            </a:r>
            <a:r>
              <a:rPr lang="sl-SI" sz="2200" dirty="0" smtClean="0"/>
              <a:t>.)</a:t>
            </a:r>
          </a:p>
        </p:txBody>
      </p:sp>
      <p:sp>
        <p:nvSpPr>
          <p:cNvPr id="4" name="Elipsa 3"/>
          <p:cNvSpPr/>
          <p:nvPr/>
        </p:nvSpPr>
        <p:spPr>
          <a:xfrm>
            <a:off x="2428860" y="714356"/>
            <a:ext cx="3500462" cy="1214446"/>
          </a:xfrm>
          <a:prstGeom prst="ellipse">
            <a:avLst/>
          </a:prstGeom>
          <a:solidFill>
            <a:srgbClr val="FF0066">
              <a:alpha val="29000"/>
            </a:srgb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Elipsa 4"/>
          <p:cNvSpPr/>
          <p:nvPr/>
        </p:nvSpPr>
        <p:spPr>
          <a:xfrm>
            <a:off x="428596" y="2714620"/>
            <a:ext cx="2286016" cy="857256"/>
          </a:xfrm>
          <a:prstGeom prst="ellipse">
            <a:avLst/>
          </a:prstGeom>
          <a:solidFill>
            <a:srgbClr val="FF0066">
              <a:alpha val="15000"/>
            </a:srgb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/>
          <p:cNvSpPr/>
          <p:nvPr/>
        </p:nvSpPr>
        <p:spPr>
          <a:xfrm>
            <a:off x="3143240" y="2714620"/>
            <a:ext cx="3714776" cy="1000132"/>
          </a:xfrm>
          <a:prstGeom prst="ellipse">
            <a:avLst/>
          </a:prstGeom>
          <a:solidFill>
            <a:srgbClr val="FF0066">
              <a:alpha val="32000"/>
            </a:srgb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Zaobljeni pravokotnik 8"/>
          <p:cNvSpPr/>
          <p:nvPr/>
        </p:nvSpPr>
        <p:spPr>
          <a:xfrm>
            <a:off x="214282" y="3857628"/>
            <a:ext cx="2071702" cy="257176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Zaobljeni pravokotnik 9"/>
          <p:cNvSpPr/>
          <p:nvPr/>
        </p:nvSpPr>
        <p:spPr>
          <a:xfrm>
            <a:off x="2428860" y="3929066"/>
            <a:ext cx="6429420" cy="257176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2" name="Raven puščični konektor 11"/>
          <p:cNvCxnSpPr>
            <a:stCxn id="5" idx="4"/>
          </p:cNvCxnSpPr>
          <p:nvPr/>
        </p:nvCxnSpPr>
        <p:spPr>
          <a:xfrm rot="5400000">
            <a:off x="1393009" y="3750471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konektor 13"/>
          <p:cNvCxnSpPr/>
          <p:nvPr/>
        </p:nvCxnSpPr>
        <p:spPr>
          <a:xfrm rot="5400000">
            <a:off x="4750595" y="3821909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konektor 15"/>
          <p:cNvCxnSpPr/>
          <p:nvPr/>
        </p:nvCxnSpPr>
        <p:spPr>
          <a:xfrm flipV="1">
            <a:off x="1643042" y="1928802"/>
            <a:ext cx="1785950" cy="7143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konektor 17"/>
          <p:cNvCxnSpPr/>
          <p:nvPr/>
        </p:nvCxnSpPr>
        <p:spPr>
          <a:xfrm rot="16200000" flipH="1">
            <a:off x="4464843" y="1964521"/>
            <a:ext cx="785818" cy="7143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endParaRPr lang="sl-SI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sl-SI" sz="2800" dirty="0" smtClean="0">
                <a:latin typeface="Comic Sans MS" pitchFamily="66" charset="0"/>
              </a:rPr>
              <a:t> </a:t>
            </a:r>
            <a:r>
              <a:rPr lang="sl-SI" sz="2500" dirty="0" smtClean="0">
                <a:latin typeface="Comic Sans MS" pitchFamily="66" charset="0"/>
              </a:rPr>
              <a:t>Predmet </a:t>
            </a:r>
            <a:r>
              <a:rPr lang="sl-SI" sz="2500" dirty="0" smtClean="0">
                <a:latin typeface="Comic Sans MS" pitchFamily="66" charset="0"/>
              </a:rPr>
              <a:t>je lahko </a:t>
            </a:r>
            <a:r>
              <a:rPr lang="sl-SI" sz="2500" dirty="0" smtClean="0">
                <a:latin typeface="Comic Sans MS" pitchFamily="66" charset="0"/>
              </a:rPr>
              <a:t>sestavljen </a:t>
            </a:r>
            <a:r>
              <a:rPr lang="sl-SI" sz="2500" dirty="0" smtClean="0">
                <a:latin typeface="Comic Sans MS" pitchFamily="66" charset="0"/>
              </a:rPr>
              <a:t>tudi </a:t>
            </a:r>
            <a:r>
              <a:rPr lang="sl-SI" sz="2500" dirty="0" smtClean="0">
                <a:solidFill>
                  <a:srgbClr val="FF0066"/>
                </a:solidFill>
                <a:latin typeface="Comic Sans MS" pitchFamily="66" charset="0"/>
              </a:rPr>
              <a:t>iz več besed</a:t>
            </a:r>
            <a:r>
              <a:rPr lang="sl-SI" sz="25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sl-SI" sz="2200" dirty="0" smtClean="0">
                <a:latin typeface="+mj-lt"/>
              </a:rPr>
              <a:t>Prisluhnil sem </a:t>
            </a:r>
            <a:r>
              <a:rPr lang="sl-SI" sz="2200" u="sng" dirty="0" smtClean="0">
                <a:latin typeface="+mj-lt"/>
              </a:rPr>
              <a:t>petju in igranju.</a:t>
            </a:r>
          </a:p>
          <a:p>
            <a:pPr>
              <a:buNone/>
            </a:pPr>
            <a:r>
              <a:rPr lang="sl-SI" sz="2200" dirty="0" smtClean="0">
                <a:latin typeface="+mj-lt"/>
              </a:rPr>
              <a:t>Na mizo je položil </a:t>
            </a:r>
            <a:r>
              <a:rPr lang="sl-SI" sz="2200" u="sng" dirty="0" smtClean="0">
                <a:latin typeface="+mj-lt"/>
              </a:rPr>
              <a:t>razglašeno kitaro.</a:t>
            </a:r>
          </a:p>
          <a:p>
            <a:pPr>
              <a:buNone/>
            </a:pPr>
            <a:endParaRPr lang="sl-SI" sz="2200" u="sng" dirty="0" smtClean="0">
              <a:latin typeface="+mj-lt"/>
            </a:endParaRPr>
          </a:p>
          <a:p>
            <a:pPr algn="just">
              <a:buNone/>
            </a:pPr>
            <a:r>
              <a:rPr lang="sl-SI" sz="2500" dirty="0" smtClean="0">
                <a:latin typeface="Comic Sans MS" pitchFamily="66" charset="0"/>
              </a:rPr>
              <a:t>V stavku je lahko tudi več predmetov, ki so  v različnih</a:t>
            </a:r>
          </a:p>
          <a:p>
            <a:pPr algn="just">
              <a:buNone/>
            </a:pPr>
            <a:r>
              <a:rPr lang="sl-SI" sz="2500" dirty="0" smtClean="0">
                <a:latin typeface="Comic Sans MS" pitchFamily="66" charset="0"/>
              </a:rPr>
              <a:t>sklonih.</a:t>
            </a:r>
          </a:p>
          <a:p>
            <a:pPr>
              <a:buNone/>
            </a:pPr>
            <a:r>
              <a:rPr lang="sl-SI" sz="2200" dirty="0" smtClean="0">
                <a:latin typeface="+mj-lt"/>
              </a:rPr>
              <a:t>Posodi </a:t>
            </a:r>
            <a:r>
              <a:rPr lang="sl-SI" sz="2200" u="sng" dirty="0" smtClean="0">
                <a:latin typeface="+mj-lt"/>
              </a:rPr>
              <a:t>mi</a:t>
            </a:r>
            <a:r>
              <a:rPr lang="sl-SI" sz="2200" dirty="0" smtClean="0">
                <a:latin typeface="+mj-lt"/>
              </a:rPr>
              <a:t> </a:t>
            </a:r>
            <a:r>
              <a:rPr lang="sl-SI" sz="2200" u="sng" dirty="0" smtClean="0">
                <a:latin typeface="+mj-lt"/>
              </a:rPr>
              <a:t>svoj teniški </a:t>
            </a:r>
            <a:r>
              <a:rPr lang="sl-SI" sz="2200" dirty="0" smtClean="0">
                <a:latin typeface="+mj-lt"/>
              </a:rPr>
              <a:t>lopar.</a:t>
            </a:r>
          </a:p>
          <a:p>
            <a:pPr>
              <a:buNone/>
            </a:pPr>
            <a:endParaRPr lang="sl-SI" sz="2200" dirty="0" smtClean="0">
              <a:latin typeface="+mj-lt"/>
            </a:endParaRPr>
          </a:p>
          <a:p>
            <a:pPr>
              <a:buNone/>
            </a:pPr>
            <a:endParaRPr lang="sl-SI" sz="2200" dirty="0" smtClean="0">
              <a:latin typeface="+mj-lt"/>
            </a:endParaRPr>
          </a:p>
          <a:p>
            <a:pPr>
              <a:buNone/>
            </a:pPr>
            <a:r>
              <a:rPr lang="sl-SI" sz="1800" dirty="0" smtClean="0">
                <a:latin typeface="+mj-lt"/>
              </a:rPr>
              <a:t>PREDMET V DAJALNIKU				PREDMET V TOŽILNIKU</a:t>
            </a:r>
          </a:p>
          <a:p>
            <a:pPr>
              <a:buNone/>
            </a:pPr>
            <a:r>
              <a:rPr lang="sl-SI" sz="2200" i="1" dirty="0" smtClean="0">
                <a:latin typeface="+mj-lt"/>
              </a:rPr>
              <a:t>Komu ali čemu posodi lopar?			Koga ali kaj mi posodi?</a:t>
            </a:r>
          </a:p>
          <a:p>
            <a:pPr>
              <a:buNone/>
            </a:pPr>
            <a:r>
              <a:rPr lang="sl-SI" sz="2200" b="1" dirty="0" smtClean="0">
                <a:latin typeface="+mj-lt"/>
              </a:rPr>
              <a:t>POZOR! </a:t>
            </a:r>
            <a:r>
              <a:rPr lang="sl-SI" sz="2200" dirty="0" smtClean="0">
                <a:latin typeface="+mj-lt"/>
              </a:rPr>
              <a:t>V vlogi predmeta so lahko tudi zaimki.</a:t>
            </a:r>
            <a:endParaRPr lang="sl-SI" sz="2200" dirty="0">
              <a:latin typeface="+mj-lt"/>
            </a:endParaRPr>
          </a:p>
        </p:txBody>
      </p:sp>
      <p:cxnSp>
        <p:nvCxnSpPr>
          <p:cNvPr id="5" name="Raven puščični konektor 4"/>
          <p:cNvCxnSpPr/>
          <p:nvPr/>
        </p:nvCxnSpPr>
        <p:spPr>
          <a:xfrm rot="5400000">
            <a:off x="750067" y="3964785"/>
            <a:ext cx="714380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konektor 6"/>
          <p:cNvCxnSpPr/>
          <p:nvPr/>
        </p:nvCxnSpPr>
        <p:spPr>
          <a:xfrm>
            <a:off x="2143108" y="3714752"/>
            <a:ext cx="2857520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</p:spPr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	</a:t>
            </a:r>
            <a:r>
              <a:rPr lang="sl-SI" dirty="0" smtClean="0"/>
              <a:t>		</a:t>
            </a:r>
            <a:r>
              <a:rPr lang="sl-SI" sz="3200" b="1" dirty="0" smtClean="0">
                <a:latin typeface="Comic Sans MS" pitchFamily="66" charset="0"/>
              </a:rPr>
              <a:t>PRISLOVNO DOLOČILO</a:t>
            </a:r>
          </a:p>
          <a:p>
            <a:pPr>
              <a:buNone/>
            </a:pPr>
            <a:endParaRPr lang="sl-SI" sz="32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l-SI" dirty="0" smtClean="0"/>
              <a:t>	POMEN			VPRAŠALNICE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2100" b="1" dirty="0" smtClean="0"/>
              <a:t>KRAJ</a:t>
            </a:r>
            <a:r>
              <a:rPr lang="sl-SI" sz="2100" dirty="0" smtClean="0"/>
              <a:t>		   KJE, KAM, KOD, OD KOD, DO KOD + povedek?</a:t>
            </a:r>
          </a:p>
          <a:p>
            <a:pPr>
              <a:buNone/>
            </a:pPr>
            <a:r>
              <a:rPr lang="sl-SI" sz="2100" dirty="0" smtClean="0"/>
              <a:t>p.d. k.		      </a:t>
            </a:r>
            <a:r>
              <a:rPr lang="sl-SI" sz="1900" i="1" dirty="0" smtClean="0">
                <a:latin typeface="+mj-lt"/>
              </a:rPr>
              <a:t>Češnje so </a:t>
            </a:r>
            <a:r>
              <a:rPr lang="sl-SI" sz="1900" i="1" u="sng" dirty="0" smtClean="0">
                <a:latin typeface="+mj-lt"/>
              </a:rPr>
              <a:t>z Vipavskega</a:t>
            </a:r>
            <a:r>
              <a:rPr lang="sl-SI" sz="1900" i="1" dirty="0" smtClean="0">
                <a:latin typeface="+mj-lt"/>
              </a:rPr>
              <a:t>.    OD KOD so češnje?</a:t>
            </a:r>
          </a:p>
          <a:p>
            <a:pPr>
              <a:buNone/>
            </a:pPr>
            <a:r>
              <a:rPr lang="sl-SI" sz="2100" b="1" dirty="0" smtClean="0"/>
              <a:t>ČAS</a:t>
            </a:r>
            <a:r>
              <a:rPr lang="sl-SI" sz="2100" dirty="0" smtClean="0"/>
              <a:t>  	                KDAJ, OD KDAJ, DO KDAJ, KOLIKO ČASA + povedek?</a:t>
            </a:r>
          </a:p>
          <a:p>
            <a:pPr>
              <a:buNone/>
            </a:pPr>
            <a:r>
              <a:rPr lang="sl-SI" sz="2100" dirty="0" smtClean="0"/>
              <a:t>p.d.č.		       </a:t>
            </a:r>
            <a:r>
              <a:rPr lang="sl-SI" sz="1900" i="1" dirty="0" smtClean="0">
                <a:latin typeface="+mj-lt"/>
              </a:rPr>
              <a:t>Na meji smo čakali </a:t>
            </a:r>
            <a:r>
              <a:rPr lang="sl-SI" sz="1900" i="1" u="sng" dirty="0" smtClean="0">
                <a:latin typeface="+mj-lt"/>
              </a:rPr>
              <a:t>dve uri</a:t>
            </a:r>
            <a:r>
              <a:rPr lang="sl-SI" sz="2100" dirty="0" smtClean="0"/>
              <a:t>.    </a:t>
            </a:r>
            <a:r>
              <a:rPr lang="sl-SI" sz="1900" i="1" dirty="0" smtClean="0">
                <a:latin typeface="+mj-lt"/>
              </a:rPr>
              <a:t>KOLIKO ČASA smo čakali?</a:t>
            </a:r>
          </a:p>
          <a:p>
            <a:pPr>
              <a:buNone/>
            </a:pPr>
            <a:r>
              <a:rPr lang="sl-SI" sz="2100" b="1" dirty="0" smtClean="0"/>
              <a:t>VZROK</a:t>
            </a:r>
            <a:r>
              <a:rPr lang="sl-SI" sz="2100" dirty="0" smtClean="0"/>
              <a:t>                 ZAKAJ, ZARADI ČESA+ povedek?</a:t>
            </a:r>
          </a:p>
          <a:p>
            <a:pPr>
              <a:buNone/>
            </a:pPr>
            <a:r>
              <a:rPr lang="sl-SI" sz="2100" dirty="0" smtClean="0"/>
              <a:t>p.d.v.		      </a:t>
            </a:r>
            <a:r>
              <a:rPr lang="sl-SI" sz="1900" i="1" u="sng" dirty="0" smtClean="0">
                <a:latin typeface="+mj-lt"/>
              </a:rPr>
              <a:t>Zaradi bolečine </a:t>
            </a:r>
            <a:r>
              <a:rPr lang="sl-SI" sz="1900" i="1" dirty="0" smtClean="0">
                <a:latin typeface="+mj-lt"/>
              </a:rPr>
              <a:t>je jokal.     ZAKAJ je jokal?</a:t>
            </a:r>
          </a:p>
          <a:p>
            <a:pPr>
              <a:buNone/>
            </a:pPr>
            <a:r>
              <a:rPr lang="sl-SI" sz="1900" i="1" dirty="0" smtClean="0">
                <a:latin typeface="+mj-lt"/>
              </a:rPr>
              <a:t>	</a:t>
            </a:r>
            <a:r>
              <a:rPr lang="sl-SI" sz="1900" i="1" dirty="0" smtClean="0">
                <a:latin typeface="+mj-lt"/>
              </a:rPr>
              <a:t>		     Utrujena je </a:t>
            </a:r>
            <a:r>
              <a:rPr lang="sl-SI" sz="1900" i="1" u="sng" dirty="0" smtClean="0">
                <a:latin typeface="+mj-lt"/>
              </a:rPr>
              <a:t>od dela</a:t>
            </a:r>
            <a:r>
              <a:rPr lang="sl-SI" sz="1900" i="1" dirty="0" smtClean="0">
                <a:latin typeface="+mj-lt"/>
              </a:rPr>
              <a:t>.      ZARADI ČESA je utrujen?</a:t>
            </a:r>
          </a:p>
          <a:p>
            <a:pPr>
              <a:buNone/>
            </a:pPr>
            <a:r>
              <a:rPr lang="sl-SI" sz="2100" b="1" dirty="0" smtClean="0"/>
              <a:t>NAČIN</a:t>
            </a:r>
            <a:r>
              <a:rPr lang="sl-SI" sz="2100" dirty="0" smtClean="0"/>
              <a:t>                 KAKO, NA KAKŠEN NAČIN + povedek?</a:t>
            </a:r>
          </a:p>
          <a:p>
            <a:pPr>
              <a:buNone/>
            </a:pPr>
            <a:r>
              <a:rPr lang="sl-SI" sz="2100" dirty="0" smtClean="0"/>
              <a:t>p.d.</a:t>
            </a:r>
            <a:r>
              <a:rPr lang="sl-SI" sz="2100" dirty="0" err="1" smtClean="0"/>
              <a:t>nač</a:t>
            </a:r>
            <a:r>
              <a:rPr lang="sl-SI" sz="2100" dirty="0" smtClean="0"/>
              <a:t>.		   </a:t>
            </a:r>
            <a:r>
              <a:rPr lang="sl-SI" sz="2100" u="sng" dirty="0" smtClean="0"/>
              <a:t>   </a:t>
            </a:r>
            <a:r>
              <a:rPr lang="sl-SI" sz="1900" i="1" u="sng" dirty="0" smtClean="0">
                <a:latin typeface="+mj-lt"/>
              </a:rPr>
              <a:t>Osorno </a:t>
            </a:r>
            <a:r>
              <a:rPr lang="sl-SI" sz="1900" i="1" dirty="0" smtClean="0">
                <a:latin typeface="+mj-lt"/>
              </a:rPr>
              <a:t>mi je odgovoril na vprašanje.     KAKO mi je odgovoril?</a:t>
            </a:r>
          </a:p>
          <a:p>
            <a:pPr>
              <a:buNone/>
            </a:pPr>
            <a:endParaRPr lang="sl-SI" sz="2200" dirty="0"/>
          </a:p>
        </p:txBody>
      </p:sp>
      <p:sp>
        <p:nvSpPr>
          <p:cNvPr id="4" name="Elipsa 3"/>
          <p:cNvSpPr/>
          <p:nvPr/>
        </p:nvSpPr>
        <p:spPr>
          <a:xfrm>
            <a:off x="1643042" y="428604"/>
            <a:ext cx="5500726" cy="1214446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Elipsa 4"/>
          <p:cNvSpPr/>
          <p:nvPr/>
        </p:nvSpPr>
        <p:spPr>
          <a:xfrm>
            <a:off x="357158" y="1857364"/>
            <a:ext cx="2357454" cy="642942"/>
          </a:xfrm>
          <a:prstGeom prst="ellipse">
            <a:avLst/>
          </a:prstGeom>
          <a:solidFill>
            <a:srgbClr val="FFFF00">
              <a:alpha val="2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/>
          <p:cNvSpPr/>
          <p:nvPr/>
        </p:nvSpPr>
        <p:spPr>
          <a:xfrm>
            <a:off x="3500430" y="1785926"/>
            <a:ext cx="3214710" cy="714380"/>
          </a:xfrm>
          <a:prstGeom prst="ellipse">
            <a:avLst/>
          </a:prstGeom>
          <a:solidFill>
            <a:srgbClr val="FFFF00">
              <a:alpha val="2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Zaobljeni pravokotnik 7"/>
          <p:cNvSpPr/>
          <p:nvPr/>
        </p:nvSpPr>
        <p:spPr>
          <a:xfrm>
            <a:off x="2143108" y="2786058"/>
            <a:ext cx="6500858" cy="364333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Zaobljeni pravokotnik 8"/>
          <p:cNvSpPr/>
          <p:nvPr/>
        </p:nvSpPr>
        <p:spPr>
          <a:xfrm>
            <a:off x="285720" y="2714620"/>
            <a:ext cx="1143008" cy="350046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konektor 10"/>
          <p:cNvCxnSpPr/>
          <p:nvPr/>
        </p:nvCxnSpPr>
        <p:spPr>
          <a:xfrm flipV="1">
            <a:off x="1500166" y="1500174"/>
            <a:ext cx="785818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konektor 12"/>
          <p:cNvCxnSpPr/>
          <p:nvPr/>
        </p:nvCxnSpPr>
        <p:spPr>
          <a:xfrm rot="5400000">
            <a:off x="5036347" y="1678769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uščični konektor 14"/>
          <p:cNvCxnSpPr>
            <a:endCxn id="9" idx="0"/>
          </p:cNvCxnSpPr>
          <p:nvPr/>
        </p:nvCxnSpPr>
        <p:spPr>
          <a:xfrm rot="5400000">
            <a:off x="785786" y="2571744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konektor 16"/>
          <p:cNvCxnSpPr/>
          <p:nvPr/>
        </p:nvCxnSpPr>
        <p:spPr>
          <a:xfrm rot="5400000">
            <a:off x="4786314" y="264318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konektor 18"/>
          <p:cNvCxnSpPr/>
          <p:nvPr/>
        </p:nvCxnSpPr>
        <p:spPr>
          <a:xfrm>
            <a:off x="1142976" y="3000372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puščični konektor 21"/>
          <p:cNvCxnSpPr/>
          <p:nvPr/>
        </p:nvCxnSpPr>
        <p:spPr>
          <a:xfrm>
            <a:off x="1142976" y="3786190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uščični konektor 23"/>
          <p:cNvCxnSpPr/>
          <p:nvPr/>
        </p:nvCxnSpPr>
        <p:spPr>
          <a:xfrm>
            <a:off x="1285852" y="4572008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uščični konektor 25"/>
          <p:cNvCxnSpPr/>
          <p:nvPr/>
        </p:nvCxnSpPr>
        <p:spPr>
          <a:xfrm>
            <a:off x="1357290" y="5643578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14282" y="142852"/>
            <a:ext cx="8643998" cy="6429420"/>
          </a:xfrm>
          <a:ln w="15875" cmpd="sng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 </a:t>
            </a:r>
            <a:r>
              <a:rPr lang="sl-SI" b="1" dirty="0" smtClean="0">
                <a:latin typeface="Comic Sans MS" pitchFamily="66" charset="0"/>
              </a:rPr>
              <a:t>DELI STAVČNIH ČLENOV</a:t>
            </a:r>
          </a:p>
          <a:p>
            <a:pPr>
              <a:buNone/>
            </a:pPr>
            <a:r>
              <a:rPr lang="sl-SI" sz="2400" dirty="0" smtClean="0">
                <a:latin typeface="Comic Sans MS" pitchFamily="66" charset="0"/>
              </a:rPr>
              <a:t>PRILASTEK (levi in desni)</a:t>
            </a:r>
          </a:p>
          <a:p>
            <a:pPr>
              <a:buNone/>
            </a:pPr>
            <a:r>
              <a:rPr lang="sl-SI" sz="2400" dirty="0" smtClean="0">
                <a:latin typeface="+mj-lt"/>
              </a:rPr>
              <a:t>Osebek, predmet in prislovno določilo so lahko sestavljeni iz več</a:t>
            </a:r>
          </a:p>
          <a:p>
            <a:pPr>
              <a:buNone/>
            </a:pPr>
            <a:r>
              <a:rPr lang="sl-SI" sz="2400" dirty="0" smtClean="0">
                <a:latin typeface="+mj-lt"/>
              </a:rPr>
              <a:t>besed</a:t>
            </a:r>
            <a:r>
              <a:rPr lang="sl-SI" dirty="0" smtClean="0">
                <a:latin typeface="+mj-lt"/>
              </a:rPr>
              <a:t>. </a:t>
            </a:r>
          </a:p>
          <a:p>
            <a:pPr>
              <a:buNone/>
            </a:pPr>
            <a:endParaRPr lang="sl-SI" dirty="0" smtClean="0">
              <a:latin typeface="+mj-lt"/>
            </a:endParaRPr>
          </a:p>
          <a:p>
            <a:pPr>
              <a:buNone/>
            </a:pPr>
            <a:r>
              <a:rPr lang="sl-SI" sz="2200" dirty="0" smtClean="0">
                <a:latin typeface="+mj-lt"/>
              </a:rPr>
              <a:t>	       Mama           speče            ob praznikih                potico.</a:t>
            </a:r>
          </a:p>
          <a:p>
            <a:pPr>
              <a:buNone/>
            </a:pPr>
            <a:r>
              <a:rPr lang="sl-SI" sz="1600" dirty="0" smtClean="0">
                <a:latin typeface="+mj-lt"/>
              </a:rPr>
              <a:t>                   OSEBEK		                 PRISLOVNO 	                              PREDMET</a:t>
            </a:r>
          </a:p>
          <a:p>
            <a:pPr>
              <a:buNone/>
            </a:pPr>
            <a:r>
              <a:rPr lang="sl-SI" sz="1600" dirty="0" smtClean="0">
                <a:latin typeface="+mj-lt"/>
              </a:rPr>
              <a:t>			                                     DOLOČILO</a:t>
            </a:r>
          </a:p>
          <a:p>
            <a:pPr>
              <a:buNone/>
            </a:pPr>
            <a:r>
              <a:rPr lang="sl-SI" sz="1200" dirty="0" smtClean="0">
                <a:latin typeface="+mj-lt"/>
              </a:rPr>
              <a:t>                     JEDRO                                                                                     </a:t>
            </a:r>
            <a:r>
              <a:rPr lang="sl-SI" sz="1200" dirty="0" err="1" smtClean="0">
                <a:latin typeface="+mj-lt"/>
              </a:rPr>
              <a:t>JEDRO</a:t>
            </a:r>
            <a:r>
              <a:rPr lang="sl-SI" sz="1200" dirty="0" smtClean="0">
                <a:latin typeface="+mj-lt"/>
              </a:rPr>
              <a:t>                                                     </a:t>
            </a:r>
            <a:r>
              <a:rPr lang="sl-SI" sz="1200" dirty="0" err="1" smtClean="0">
                <a:latin typeface="+mj-lt"/>
              </a:rPr>
              <a:t>JEDRO</a:t>
            </a:r>
            <a:endParaRPr lang="sl-SI" sz="1200" dirty="0" smtClean="0">
              <a:latin typeface="+mj-lt"/>
            </a:endParaRPr>
          </a:p>
          <a:p>
            <a:pPr>
              <a:buNone/>
            </a:pPr>
            <a:r>
              <a:rPr lang="sl-SI" sz="2200" dirty="0" smtClean="0">
                <a:latin typeface="+mj-lt"/>
              </a:rPr>
              <a:t>Naša mama Ivanka speče ob večjih praznikih slastno potico z orehi.</a:t>
            </a:r>
          </a:p>
          <a:p>
            <a:pPr>
              <a:buNone/>
            </a:pPr>
            <a:endParaRPr lang="sl-SI" sz="2200" dirty="0" smtClean="0">
              <a:latin typeface="+mj-lt"/>
            </a:endParaRPr>
          </a:p>
          <a:p>
            <a:pPr>
              <a:buNone/>
            </a:pPr>
            <a:endParaRPr lang="sl-SI" sz="2200" dirty="0" smtClean="0">
              <a:latin typeface="+mj-lt"/>
            </a:endParaRPr>
          </a:p>
          <a:p>
            <a:pPr>
              <a:buNone/>
            </a:pPr>
            <a:r>
              <a:rPr lang="sl-SI" sz="1700" b="1" dirty="0" smtClean="0">
                <a:latin typeface="+mj-lt"/>
              </a:rPr>
              <a:t>Čigava	         Katera</a:t>
            </a:r>
            <a:r>
              <a:rPr lang="sl-SI" sz="1700" b="1" dirty="0" smtClean="0">
                <a:latin typeface="+mj-lt"/>
              </a:rPr>
              <a:t>	</a:t>
            </a:r>
            <a:r>
              <a:rPr lang="sl-SI" sz="1700" b="1" dirty="0" smtClean="0">
                <a:latin typeface="+mj-lt"/>
              </a:rPr>
              <a:t>          Ob katerih	           Kakšno</a:t>
            </a:r>
            <a:r>
              <a:rPr lang="sl-SI" sz="1700" b="1" dirty="0" smtClean="0">
                <a:latin typeface="+mj-lt"/>
              </a:rPr>
              <a:t> </a:t>
            </a:r>
            <a:r>
              <a:rPr lang="sl-SI" sz="1700" b="1" dirty="0" smtClean="0">
                <a:latin typeface="+mj-lt"/>
              </a:rPr>
              <a:t>                      Katero</a:t>
            </a:r>
          </a:p>
          <a:p>
            <a:pPr>
              <a:buNone/>
            </a:pPr>
            <a:r>
              <a:rPr lang="sl-SI" sz="1700" b="1" dirty="0" smtClean="0">
                <a:latin typeface="+mj-lt"/>
              </a:rPr>
              <a:t>m</a:t>
            </a:r>
            <a:r>
              <a:rPr lang="sl-SI" sz="1700" b="1" dirty="0" smtClean="0">
                <a:latin typeface="+mj-lt"/>
              </a:rPr>
              <a:t>ama?	         mama?	          praznikih	           potico?	          potico?</a:t>
            </a:r>
          </a:p>
          <a:p>
            <a:pPr>
              <a:buNone/>
            </a:pPr>
            <a:r>
              <a:rPr lang="sl-SI" sz="1400" dirty="0" smtClean="0">
                <a:latin typeface="+mj-lt"/>
              </a:rPr>
              <a:t>LEVI </a:t>
            </a:r>
            <a:r>
              <a:rPr lang="sl-SI" sz="1400" dirty="0" smtClean="0">
                <a:latin typeface="+mj-lt"/>
              </a:rPr>
              <a:t>PRIL. </a:t>
            </a:r>
            <a:r>
              <a:rPr lang="sl-SI" sz="1400" dirty="0" smtClean="0">
                <a:latin typeface="+mj-lt"/>
              </a:rPr>
              <a:t>	           DESNI </a:t>
            </a:r>
            <a:r>
              <a:rPr lang="sl-SI" sz="1400" dirty="0" smtClean="0">
                <a:latin typeface="+mj-lt"/>
              </a:rPr>
              <a:t>PRIL. </a:t>
            </a:r>
            <a:r>
              <a:rPr lang="sl-SI" sz="1400" dirty="0" smtClean="0">
                <a:latin typeface="+mj-lt"/>
              </a:rPr>
              <a:t>	            LEVI </a:t>
            </a:r>
            <a:r>
              <a:rPr lang="sl-SI" sz="1400" dirty="0" smtClean="0">
                <a:latin typeface="+mj-lt"/>
              </a:rPr>
              <a:t>PRIL. </a:t>
            </a:r>
            <a:r>
              <a:rPr lang="sl-SI" sz="1400" dirty="0" smtClean="0">
                <a:latin typeface="+mj-lt"/>
              </a:rPr>
              <a:t>	              LEVI </a:t>
            </a:r>
            <a:r>
              <a:rPr lang="sl-SI" sz="1400" dirty="0" smtClean="0">
                <a:latin typeface="+mj-lt"/>
              </a:rPr>
              <a:t>PRIL. </a:t>
            </a:r>
            <a:r>
              <a:rPr lang="sl-SI" sz="1400" dirty="0" smtClean="0">
                <a:latin typeface="+mj-lt"/>
              </a:rPr>
              <a:t>	            DESNI </a:t>
            </a:r>
            <a:r>
              <a:rPr lang="sl-SI" sz="1400" dirty="0" smtClean="0">
                <a:latin typeface="+mj-lt"/>
              </a:rPr>
              <a:t>PRIL</a:t>
            </a:r>
            <a:r>
              <a:rPr lang="sl-SI" sz="1400" dirty="0" smtClean="0">
                <a:latin typeface="+mj-lt"/>
              </a:rPr>
              <a:t>.</a:t>
            </a:r>
          </a:p>
        </p:txBody>
      </p:sp>
      <p:cxnSp>
        <p:nvCxnSpPr>
          <p:cNvPr id="5" name="Raven puščični konektor 4"/>
          <p:cNvCxnSpPr/>
          <p:nvPr/>
        </p:nvCxnSpPr>
        <p:spPr>
          <a:xfrm rot="5400000">
            <a:off x="1108051" y="3178967"/>
            <a:ext cx="642148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konektor 8"/>
          <p:cNvCxnSpPr/>
          <p:nvPr/>
        </p:nvCxnSpPr>
        <p:spPr>
          <a:xfrm rot="16200000" flipH="1">
            <a:off x="3964777" y="3178967"/>
            <a:ext cx="714380" cy="714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konektor 10"/>
          <p:cNvCxnSpPr/>
          <p:nvPr/>
        </p:nvCxnSpPr>
        <p:spPr>
          <a:xfrm rot="16200000" flipH="1">
            <a:off x="6215074" y="3214686"/>
            <a:ext cx="642942" cy="714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857224" y="3714752"/>
            <a:ext cx="785818" cy="357190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lipsa 12"/>
          <p:cNvSpPr/>
          <p:nvPr/>
        </p:nvSpPr>
        <p:spPr>
          <a:xfrm>
            <a:off x="3214678" y="3714752"/>
            <a:ext cx="285752" cy="35719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Elipsa 13"/>
          <p:cNvSpPr/>
          <p:nvPr/>
        </p:nvSpPr>
        <p:spPr>
          <a:xfrm>
            <a:off x="4214810" y="3643314"/>
            <a:ext cx="1143008" cy="428628"/>
          </a:xfrm>
          <a:prstGeom prst="ellipse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Elipsa 14"/>
          <p:cNvSpPr/>
          <p:nvPr/>
        </p:nvSpPr>
        <p:spPr>
          <a:xfrm>
            <a:off x="6215074" y="3714752"/>
            <a:ext cx="785818" cy="357190"/>
          </a:xfrm>
          <a:prstGeom prst="ellipse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0" name="Raven konektor 19"/>
          <p:cNvCxnSpPr/>
          <p:nvPr/>
        </p:nvCxnSpPr>
        <p:spPr>
          <a:xfrm>
            <a:off x="357158" y="3929066"/>
            <a:ext cx="428628" cy="1588"/>
          </a:xfrm>
          <a:prstGeom prst="line">
            <a:avLst/>
          </a:prstGeom>
          <a:ln w="19050" cap="flat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konektor 21"/>
          <p:cNvCxnSpPr/>
          <p:nvPr/>
        </p:nvCxnSpPr>
        <p:spPr>
          <a:xfrm>
            <a:off x="1714480" y="3929066"/>
            <a:ext cx="71438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konektor 23"/>
          <p:cNvCxnSpPr/>
          <p:nvPr/>
        </p:nvCxnSpPr>
        <p:spPr>
          <a:xfrm>
            <a:off x="3643306" y="3929066"/>
            <a:ext cx="500066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konektor 25"/>
          <p:cNvCxnSpPr/>
          <p:nvPr/>
        </p:nvCxnSpPr>
        <p:spPr>
          <a:xfrm>
            <a:off x="5500694" y="3929066"/>
            <a:ext cx="642942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konektor 27"/>
          <p:cNvCxnSpPr/>
          <p:nvPr/>
        </p:nvCxnSpPr>
        <p:spPr>
          <a:xfrm>
            <a:off x="7072330" y="3929066"/>
            <a:ext cx="785818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uščica dol 29"/>
          <p:cNvSpPr/>
          <p:nvPr/>
        </p:nvSpPr>
        <p:spPr>
          <a:xfrm>
            <a:off x="571472" y="4143380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1" name="Puščica dol 30"/>
          <p:cNvSpPr/>
          <p:nvPr/>
        </p:nvSpPr>
        <p:spPr>
          <a:xfrm>
            <a:off x="1928794" y="4143380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Puščica dol 31"/>
          <p:cNvSpPr/>
          <p:nvPr/>
        </p:nvSpPr>
        <p:spPr>
          <a:xfrm>
            <a:off x="3786182" y="4143380"/>
            <a:ext cx="714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3" name="Puščica dol 32"/>
          <p:cNvSpPr/>
          <p:nvPr/>
        </p:nvSpPr>
        <p:spPr>
          <a:xfrm>
            <a:off x="5715008" y="4071942"/>
            <a:ext cx="714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4" name="Puščica dol 33"/>
          <p:cNvSpPr/>
          <p:nvPr/>
        </p:nvSpPr>
        <p:spPr>
          <a:xfrm>
            <a:off x="7429520" y="4071942"/>
            <a:ext cx="45719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</p:spPr>
        <p:txBody>
          <a:bodyPr/>
          <a:lstStyle/>
          <a:p>
            <a:pPr>
              <a:buNone/>
            </a:pPr>
            <a:r>
              <a:rPr lang="sl-SI" sz="2200" dirty="0" smtClean="0">
                <a:latin typeface="+mj-lt"/>
              </a:rPr>
              <a:t>Prilastki so besede, ki natančneje dopolnjujejo jedro</a:t>
            </a:r>
          </a:p>
          <a:p>
            <a:pPr>
              <a:buNone/>
            </a:pPr>
            <a:r>
              <a:rPr lang="sl-SI" sz="2200" dirty="0" smtClean="0">
                <a:latin typeface="+mj-lt"/>
              </a:rPr>
              <a:t>Glede na položaj ob jedru ločimo leve in desne prilastke.</a:t>
            </a:r>
          </a:p>
          <a:p>
            <a:pPr>
              <a:buNone/>
            </a:pPr>
            <a:endParaRPr lang="sl-SI" sz="2200" dirty="0" smtClean="0">
              <a:latin typeface="+mj-lt"/>
            </a:endParaRPr>
          </a:p>
          <a:p>
            <a:pPr>
              <a:buNone/>
            </a:pPr>
            <a:r>
              <a:rPr lang="sl-SI" sz="2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Levi prilastki </a:t>
            </a:r>
            <a:r>
              <a:rPr lang="sl-SI" sz="2200" dirty="0" smtClean="0">
                <a:latin typeface="+mj-lt"/>
              </a:rPr>
              <a:t>so pridevniške besede in so vedno </a:t>
            </a:r>
            <a:r>
              <a:rPr lang="sl-SI" sz="2200" dirty="0" smtClean="0">
                <a:solidFill>
                  <a:schemeClr val="accent1"/>
                </a:solidFill>
                <a:latin typeface="+mj-lt"/>
              </a:rPr>
              <a:t>ujemalni </a:t>
            </a:r>
            <a:r>
              <a:rPr lang="sl-SI" sz="2200" dirty="0" smtClean="0">
                <a:latin typeface="+mj-lt"/>
              </a:rPr>
              <a:t>- </a:t>
            </a:r>
            <a:r>
              <a:rPr lang="sl-SI" sz="2200" dirty="0" smtClean="0">
                <a:latin typeface="+mj-lt"/>
              </a:rPr>
              <a:t>z </a:t>
            </a:r>
            <a:r>
              <a:rPr lang="sl-SI" sz="2200" dirty="0" smtClean="0">
                <a:latin typeface="+mj-lt"/>
              </a:rPr>
              <a:t>jedrno</a:t>
            </a:r>
          </a:p>
          <a:p>
            <a:pPr>
              <a:buNone/>
            </a:pPr>
            <a:r>
              <a:rPr lang="sl-SI" sz="2200" dirty="0" smtClean="0">
                <a:latin typeface="+mj-lt"/>
              </a:rPr>
              <a:t>besedo se ujemajo </a:t>
            </a:r>
            <a:r>
              <a:rPr lang="sl-SI" sz="2200" dirty="0" smtClean="0">
                <a:latin typeface="+mj-lt"/>
              </a:rPr>
              <a:t>v spolu, sklonu in </a:t>
            </a:r>
            <a:r>
              <a:rPr lang="sl-SI" sz="2200" dirty="0" smtClean="0">
                <a:latin typeface="+mj-lt"/>
              </a:rPr>
              <a:t>številu </a:t>
            </a:r>
            <a:r>
              <a:rPr lang="sl-SI" sz="2200" i="1" dirty="0" smtClean="0">
                <a:latin typeface="+mj-lt"/>
              </a:rPr>
              <a:t>(košata lipa).</a:t>
            </a:r>
          </a:p>
          <a:p>
            <a:pPr>
              <a:buNone/>
            </a:pPr>
            <a:r>
              <a:rPr lang="sl-SI" sz="2200" dirty="0" smtClean="0">
                <a:latin typeface="+mj-lt"/>
              </a:rPr>
              <a:t>VPRAŠALNICE: </a:t>
            </a:r>
            <a:r>
              <a:rPr lang="sl-SI" sz="1900" dirty="0" smtClean="0">
                <a:latin typeface="+mj-lt"/>
              </a:rPr>
              <a:t>KAKŠEN, KATERI, ČIGAV?</a:t>
            </a:r>
          </a:p>
          <a:p>
            <a:pPr>
              <a:buNone/>
            </a:pPr>
            <a:endParaRPr lang="sl-SI" sz="2200" dirty="0" smtClean="0">
              <a:latin typeface="+mj-lt"/>
            </a:endParaRPr>
          </a:p>
          <a:p>
            <a:pPr>
              <a:buNone/>
            </a:pPr>
            <a:r>
              <a:rPr lang="sl-SI" sz="2200" b="1" dirty="0" smtClean="0">
                <a:solidFill>
                  <a:schemeClr val="accent1"/>
                </a:solidFill>
                <a:latin typeface="Comic Sans MS" pitchFamily="66" charset="0"/>
              </a:rPr>
              <a:t>Desni prilastki </a:t>
            </a:r>
            <a:r>
              <a:rPr lang="sl-SI" sz="2200" dirty="0" smtClean="0">
                <a:latin typeface="+mj-lt"/>
              </a:rPr>
              <a:t>so običajno samostalniške besede in so lahko: </a:t>
            </a:r>
          </a:p>
          <a:p>
            <a:pPr>
              <a:buNone/>
            </a:pPr>
            <a:r>
              <a:rPr lang="sl-SI" sz="2200" dirty="0" smtClean="0">
                <a:latin typeface="+mj-lt"/>
              </a:rPr>
              <a:t>- </a:t>
            </a:r>
            <a:r>
              <a:rPr lang="sl-SI" sz="2200" dirty="0" smtClean="0">
                <a:solidFill>
                  <a:schemeClr val="accent1"/>
                </a:solidFill>
                <a:latin typeface="+mj-lt"/>
              </a:rPr>
              <a:t>ujemalni: </a:t>
            </a:r>
            <a:r>
              <a:rPr lang="sl-SI" sz="2200" i="1" dirty="0" smtClean="0">
                <a:latin typeface="+mj-lt"/>
              </a:rPr>
              <a:t>lisica zvitorepka;</a:t>
            </a:r>
          </a:p>
          <a:p>
            <a:pPr>
              <a:buNone/>
            </a:pPr>
            <a:r>
              <a:rPr lang="sl-SI" sz="2200" dirty="0" smtClean="0">
                <a:latin typeface="+mj-lt"/>
              </a:rPr>
              <a:t>- </a:t>
            </a:r>
            <a:r>
              <a:rPr lang="sl-SI" sz="2200" dirty="0" smtClean="0">
                <a:solidFill>
                  <a:schemeClr val="accent1"/>
                </a:solidFill>
                <a:latin typeface="+mj-lt"/>
              </a:rPr>
              <a:t>neujemalni: </a:t>
            </a:r>
            <a:r>
              <a:rPr lang="sl-SI" sz="2200" dirty="0" smtClean="0">
                <a:latin typeface="+mj-lt"/>
              </a:rPr>
              <a:t>prilastek se z jedrno </a:t>
            </a:r>
            <a:r>
              <a:rPr lang="sl-SI" sz="2200" dirty="0" smtClean="0">
                <a:latin typeface="+mj-lt"/>
              </a:rPr>
              <a:t>besedo ne </a:t>
            </a:r>
            <a:r>
              <a:rPr lang="sl-SI" sz="2200" dirty="0" smtClean="0">
                <a:latin typeface="+mj-lt"/>
              </a:rPr>
              <a:t>ujema v spolu, sklonu </a:t>
            </a:r>
            <a:r>
              <a:rPr lang="sl-SI" sz="2200" dirty="0" smtClean="0">
                <a:latin typeface="+mj-lt"/>
              </a:rPr>
              <a:t>ali številu </a:t>
            </a:r>
            <a:r>
              <a:rPr lang="sl-SI" sz="2200" i="1" dirty="0" smtClean="0">
                <a:latin typeface="+mj-lt"/>
              </a:rPr>
              <a:t>(potica z orehi).</a:t>
            </a:r>
          </a:p>
          <a:p>
            <a:pPr>
              <a:buNone/>
            </a:pPr>
            <a:r>
              <a:rPr lang="sl-SI" sz="1800" i="1" dirty="0" smtClean="0">
                <a:latin typeface="+mj-lt"/>
              </a:rPr>
              <a:t>POTICA ž. sp., im., </a:t>
            </a:r>
            <a:r>
              <a:rPr lang="sl-SI" sz="1800" i="1" dirty="0" err="1" smtClean="0">
                <a:latin typeface="+mj-lt"/>
              </a:rPr>
              <a:t>ed</a:t>
            </a:r>
            <a:r>
              <a:rPr lang="sl-SI" sz="1800" i="1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sl-SI" sz="1800" i="1" dirty="0" smtClean="0">
                <a:latin typeface="+mj-lt"/>
              </a:rPr>
              <a:t>Z OREHI m. sp. or. mn.</a:t>
            </a:r>
          </a:p>
          <a:p>
            <a:pPr>
              <a:buNone/>
            </a:pPr>
            <a:r>
              <a:rPr lang="sl-SI" b="1" dirty="0" smtClean="0"/>
              <a:t>! </a:t>
            </a:r>
            <a:r>
              <a:rPr lang="sl-SI" sz="2200" dirty="0" smtClean="0">
                <a:latin typeface="+mj-lt"/>
              </a:rPr>
              <a:t>POMNI Gal Kos, prijateljica Eva, kos kruha, kilogram krompirja</a:t>
            </a:r>
          </a:p>
        </p:txBody>
      </p:sp>
      <p:cxnSp>
        <p:nvCxnSpPr>
          <p:cNvPr id="5" name="Raven konektor 4"/>
          <p:cNvCxnSpPr/>
          <p:nvPr/>
        </p:nvCxnSpPr>
        <p:spPr>
          <a:xfrm>
            <a:off x="5500694" y="2143116"/>
            <a:ext cx="714380" cy="15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6"/>
          <p:cNvCxnSpPr/>
          <p:nvPr/>
        </p:nvCxnSpPr>
        <p:spPr>
          <a:xfrm>
            <a:off x="2285984" y="3786190"/>
            <a:ext cx="1000132" cy="15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/>
          <p:cNvCxnSpPr/>
          <p:nvPr/>
        </p:nvCxnSpPr>
        <p:spPr>
          <a:xfrm>
            <a:off x="2285984" y="4500570"/>
            <a:ext cx="785818" cy="15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konektor 12"/>
          <p:cNvCxnSpPr/>
          <p:nvPr/>
        </p:nvCxnSpPr>
        <p:spPr>
          <a:xfrm>
            <a:off x="1857356" y="5643578"/>
            <a:ext cx="357190" cy="15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konektor 15"/>
          <p:cNvCxnSpPr/>
          <p:nvPr/>
        </p:nvCxnSpPr>
        <p:spPr>
          <a:xfrm>
            <a:off x="3714744" y="5643578"/>
            <a:ext cx="357190" cy="15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konektor 17"/>
          <p:cNvCxnSpPr/>
          <p:nvPr/>
        </p:nvCxnSpPr>
        <p:spPr>
          <a:xfrm>
            <a:off x="4643438" y="5643578"/>
            <a:ext cx="571504" cy="15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konektor 19"/>
          <p:cNvCxnSpPr/>
          <p:nvPr/>
        </p:nvCxnSpPr>
        <p:spPr>
          <a:xfrm>
            <a:off x="6357950" y="5643578"/>
            <a:ext cx="1143008" cy="158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</TotalTime>
  <Words>208</Words>
  <Application>Microsoft Office PowerPoint</Application>
  <PresentationFormat>Diaprojekcija na zaslonu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Potek</vt:lpstr>
      <vt:lpstr>STAVČNI ČLENI 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  <vt:lpstr>Diapozitiv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STAVČNI ČLENI</dc:title>
  <dc:creator>Jožek</dc:creator>
  <cp:lastModifiedBy>Jožek</cp:lastModifiedBy>
  <cp:revision>39</cp:revision>
  <dcterms:created xsi:type="dcterms:W3CDTF">2009-08-18T04:49:26Z</dcterms:created>
  <dcterms:modified xsi:type="dcterms:W3CDTF">2009-08-18T12:54:21Z</dcterms:modified>
</cp:coreProperties>
</file>