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734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17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365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749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315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205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984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144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636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sl-SI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233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407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084638C-DE26-430F-BB91-073885506FD7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21FFF07-A162-4B12-9A47-3288869903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56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3825" y="1290846"/>
            <a:ext cx="4152900" cy="4143692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71183" y="1700738"/>
            <a:ext cx="9068586" cy="2590800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47775" y="5596462"/>
            <a:ext cx="9070848" cy="457201"/>
          </a:xfrm>
        </p:spPr>
        <p:txBody>
          <a:bodyPr>
            <a:noAutofit/>
          </a:bodyPr>
          <a:lstStyle/>
          <a:p>
            <a:r>
              <a:rPr lang="sl-SI" sz="3600" dirty="0" smtClean="0">
                <a:solidFill>
                  <a:srgbClr val="002060"/>
                </a:solidFill>
              </a:rPr>
              <a:t>MAT</a:t>
            </a:r>
            <a:br>
              <a:rPr lang="sl-SI" sz="3600" dirty="0" smtClean="0">
                <a:solidFill>
                  <a:srgbClr val="002060"/>
                </a:solidFill>
              </a:rPr>
            </a:br>
            <a:r>
              <a:rPr lang="sl-SI" sz="3600" dirty="0" smtClean="0">
                <a:solidFill>
                  <a:srgbClr val="002060"/>
                </a:solidFill>
              </a:rPr>
              <a:t>DO 10</a:t>
            </a:r>
            <a:endParaRPr lang="sl-SI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83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2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GOSENICE SO IZGUBILE NEKAJ ŠTEVIL. </a:t>
            </a:r>
            <a:r>
              <a:rPr lang="sl-SI" sz="32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DOLOČI </a:t>
            </a:r>
            <a:r>
              <a:rPr lang="sl-SI" sz="32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 TAKO, DA NASTANE PRAVILNO </a:t>
            </a:r>
            <a:r>
              <a:rPr lang="sl-SI" sz="32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ZAPOREDJE.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718653" y="3743326"/>
            <a:ext cx="10178322" cy="3593591"/>
          </a:xfrm>
        </p:spPr>
        <p:txBody>
          <a:bodyPr>
            <a:normAutofit/>
          </a:bodyPr>
          <a:lstStyle/>
          <a:p>
            <a:endParaRPr lang="sl-SI" sz="1600" dirty="0"/>
          </a:p>
        </p:txBody>
      </p: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4816770" y="1714887"/>
            <a:ext cx="4686300" cy="1485900"/>
            <a:chOff x="1417" y="10597"/>
            <a:chExt cx="8640" cy="2880"/>
          </a:xfrm>
        </p:grpSpPr>
        <p:grpSp>
          <p:nvGrpSpPr>
            <p:cNvPr id="5" name="Group 88"/>
            <p:cNvGrpSpPr>
              <a:grpSpLocks/>
            </p:cNvGrpSpPr>
            <p:nvPr/>
          </p:nvGrpSpPr>
          <p:grpSpPr bwMode="auto">
            <a:xfrm>
              <a:off x="1417" y="10597"/>
              <a:ext cx="3960" cy="2340"/>
              <a:chOff x="1417" y="10597"/>
              <a:chExt cx="3960" cy="2340"/>
            </a:xfrm>
          </p:grpSpPr>
          <p:sp>
            <p:nvSpPr>
              <p:cNvPr id="22" name="AutoShape 94"/>
              <p:cNvSpPr>
                <a:spLocks noChangeArrowheads="1"/>
              </p:cNvSpPr>
              <p:nvPr/>
            </p:nvSpPr>
            <p:spPr bwMode="auto">
              <a:xfrm>
                <a:off x="4297" y="1167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23" name="AutoShape 93"/>
              <p:cNvSpPr>
                <a:spLocks noChangeArrowheads="1"/>
              </p:cNvSpPr>
              <p:nvPr/>
            </p:nvSpPr>
            <p:spPr bwMode="auto">
              <a:xfrm>
                <a:off x="3037" y="1185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24" name="AutoShape 92"/>
              <p:cNvSpPr>
                <a:spLocks noChangeArrowheads="1"/>
              </p:cNvSpPr>
              <p:nvPr/>
            </p:nvSpPr>
            <p:spPr bwMode="auto">
              <a:xfrm>
                <a:off x="1777" y="1167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25" name="Oval 91"/>
              <p:cNvSpPr>
                <a:spLocks noChangeArrowheads="1"/>
              </p:cNvSpPr>
              <p:nvPr/>
            </p:nvSpPr>
            <p:spPr bwMode="auto">
              <a:xfrm>
                <a:off x="1417" y="1059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2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1</a:t>
                </a:r>
                <a:endParaRPr kumimoji="0" lang="sl-SI" altLang="sl-SI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Oval 90"/>
              <p:cNvSpPr>
                <a:spLocks noChangeArrowheads="1"/>
              </p:cNvSpPr>
              <p:nvPr/>
            </p:nvSpPr>
            <p:spPr bwMode="auto">
              <a:xfrm>
                <a:off x="2677" y="1077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27" name="Oval 89"/>
              <p:cNvSpPr>
                <a:spLocks noChangeArrowheads="1"/>
              </p:cNvSpPr>
              <p:nvPr/>
            </p:nvSpPr>
            <p:spPr bwMode="auto">
              <a:xfrm>
                <a:off x="3937" y="1059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2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3</a:t>
                </a:r>
                <a:endParaRPr kumimoji="0" lang="sl-SI" altLang="sl-SI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6" name="Group 83"/>
            <p:cNvGrpSpPr>
              <a:grpSpLocks/>
            </p:cNvGrpSpPr>
            <p:nvPr/>
          </p:nvGrpSpPr>
          <p:grpSpPr bwMode="auto">
            <a:xfrm>
              <a:off x="5197" y="10597"/>
              <a:ext cx="2520" cy="2520"/>
              <a:chOff x="5197" y="10597"/>
              <a:chExt cx="2520" cy="2520"/>
            </a:xfrm>
          </p:grpSpPr>
          <p:sp>
            <p:nvSpPr>
              <p:cNvPr id="18" name="AutoShape 87"/>
              <p:cNvSpPr>
                <a:spLocks noChangeArrowheads="1"/>
              </p:cNvSpPr>
              <p:nvPr/>
            </p:nvSpPr>
            <p:spPr bwMode="auto">
              <a:xfrm>
                <a:off x="6637" y="1203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19" name="AutoShape 86"/>
              <p:cNvSpPr>
                <a:spLocks noChangeArrowheads="1"/>
              </p:cNvSpPr>
              <p:nvPr/>
            </p:nvSpPr>
            <p:spPr bwMode="auto">
              <a:xfrm>
                <a:off x="5377" y="1167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20" name="Oval 85"/>
              <p:cNvSpPr>
                <a:spLocks noChangeArrowheads="1"/>
              </p:cNvSpPr>
              <p:nvPr/>
            </p:nvSpPr>
            <p:spPr bwMode="auto">
              <a:xfrm>
                <a:off x="5197" y="1059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21" name="Oval 84"/>
              <p:cNvSpPr>
                <a:spLocks noChangeArrowheads="1"/>
              </p:cNvSpPr>
              <p:nvPr/>
            </p:nvSpPr>
            <p:spPr bwMode="auto">
              <a:xfrm>
                <a:off x="6277" y="1095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2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5</a:t>
                </a:r>
                <a:endParaRPr kumimoji="0" lang="sl-SI" altLang="sl-SI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" name="Group 72"/>
            <p:cNvGrpSpPr>
              <a:grpSpLocks/>
            </p:cNvGrpSpPr>
            <p:nvPr/>
          </p:nvGrpSpPr>
          <p:grpSpPr bwMode="auto">
            <a:xfrm>
              <a:off x="7537" y="10597"/>
              <a:ext cx="2520" cy="2880"/>
              <a:chOff x="7537" y="10597"/>
              <a:chExt cx="2520" cy="2880"/>
            </a:xfrm>
          </p:grpSpPr>
          <p:sp>
            <p:nvSpPr>
              <p:cNvPr id="8" name="AutoShape 82"/>
              <p:cNvSpPr>
                <a:spLocks noChangeArrowheads="1"/>
              </p:cNvSpPr>
              <p:nvPr/>
            </p:nvSpPr>
            <p:spPr bwMode="auto">
              <a:xfrm>
                <a:off x="7717" y="1239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9" name="Oval 81"/>
              <p:cNvSpPr>
                <a:spLocks noChangeArrowheads="1"/>
              </p:cNvSpPr>
              <p:nvPr/>
            </p:nvSpPr>
            <p:spPr bwMode="auto">
              <a:xfrm>
                <a:off x="7537" y="1131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10" name="Oval 80"/>
              <p:cNvSpPr>
                <a:spLocks noChangeArrowheads="1"/>
              </p:cNvSpPr>
              <p:nvPr/>
            </p:nvSpPr>
            <p:spPr bwMode="auto">
              <a:xfrm>
                <a:off x="8617" y="1113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11" name="Oval 79"/>
              <p:cNvSpPr>
                <a:spLocks noChangeArrowheads="1"/>
              </p:cNvSpPr>
              <p:nvPr/>
            </p:nvSpPr>
            <p:spPr bwMode="auto">
              <a:xfrm>
                <a:off x="9045" y="1164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12" name="Oval 78"/>
              <p:cNvSpPr>
                <a:spLocks noChangeArrowheads="1"/>
              </p:cNvSpPr>
              <p:nvPr/>
            </p:nvSpPr>
            <p:spPr bwMode="auto">
              <a:xfrm>
                <a:off x="9465" y="11625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13" name="Freeform 77"/>
              <p:cNvSpPr>
                <a:spLocks/>
              </p:cNvSpPr>
              <p:nvPr/>
            </p:nvSpPr>
            <p:spPr bwMode="auto">
              <a:xfrm>
                <a:off x="9097" y="12097"/>
                <a:ext cx="540" cy="210"/>
              </a:xfrm>
              <a:custGeom>
                <a:avLst/>
                <a:gdLst>
                  <a:gd name="T0" fmla="*/ 0 w 540"/>
                  <a:gd name="T1" fmla="*/ 0 h 210"/>
                  <a:gd name="T2" fmla="*/ 180 w 540"/>
                  <a:gd name="T3" fmla="*/ 180 h 210"/>
                  <a:gd name="T4" fmla="*/ 360 w 540"/>
                  <a:gd name="T5" fmla="*/ 180 h 210"/>
                  <a:gd name="T6" fmla="*/ 540 w 540"/>
                  <a:gd name="T7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0" h="210">
                    <a:moveTo>
                      <a:pt x="0" y="0"/>
                    </a:moveTo>
                    <a:cubicBezTo>
                      <a:pt x="60" y="75"/>
                      <a:pt x="120" y="150"/>
                      <a:pt x="180" y="180"/>
                    </a:cubicBezTo>
                    <a:cubicBezTo>
                      <a:pt x="240" y="210"/>
                      <a:pt x="300" y="210"/>
                      <a:pt x="360" y="180"/>
                    </a:cubicBezTo>
                    <a:cubicBezTo>
                      <a:pt x="420" y="150"/>
                      <a:pt x="510" y="30"/>
                      <a:pt x="54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14" name="Line 76"/>
              <p:cNvSpPr>
                <a:spLocks noChangeShapeType="1"/>
              </p:cNvSpPr>
              <p:nvPr/>
            </p:nvSpPr>
            <p:spPr bwMode="auto">
              <a:xfrm flipV="1">
                <a:off x="9517" y="10777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15" name="Line 75"/>
              <p:cNvSpPr>
                <a:spLocks noChangeShapeType="1"/>
              </p:cNvSpPr>
              <p:nvPr/>
            </p:nvSpPr>
            <p:spPr bwMode="auto">
              <a:xfrm flipH="1" flipV="1">
                <a:off x="8977" y="10777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16" name="Oval 74"/>
              <p:cNvSpPr>
                <a:spLocks noChangeArrowheads="1"/>
              </p:cNvSpPr>
              <p:nvPr/>
            </p:nvSpPr>
            <p:spPr bwMode="auto">
              <a:xfrm>
                <a:off x="9637" y="10597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17" name="Oval 73"/>
              <p:cNvSpPr>
                <a:spLocks noChangeArrowheads="1"/>
              </p:cNvSpPr>
              <p:nvPr/>
            </p:nvSpPr>
            <p:spPr bwMode="auto">
              <a:xfrm>
                <a:off x="8872" y="10597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</p:grpSp>
      <p:grpSp>
        <p:nvGrpSpPr>
          <p:cNvPr id="28" name="Group 47"/>
          <p:cNvGrpSpPr>
            <a:grpSpLocks/>
          </p:cNvGrpSpPr>
          <p:nvPr/>
        </p:nvGrpSpPr>
        <p:grpSpPr bwMode="auto">
          <a:xfrm>
            <a:off x="6051856" y="4186969"/>
            <a:ext cx="4457700" cy="1485900"/>
            <a:chOff x="1417" y="10597"/>
            <a:chExt cx="8640" cy="2880"/>
          </a:xfrm>
        </p:grpSpPr>
        <p:grpSp>
          <p:nvGrpSpPr>
            <p:cNvPr id="29" name="Group 64"/>
            <p:cNvGrpSpPr>
              <a:grpSpLocks/>
            </p:cNvGrpSpPr>
            <p:nvPr/>
          </p:nvGrpSpPr>
          <p:grpSpPr bwMode="auto">
            <a:xfrm>
              <a:off x="1417" y="10597"/>
              <a:ext cx="3960" cy="2340"/>
              <a:chOff x="1417" y="10597"/>
              <a:chExt cx="3960" cy="2340"/>
            </a:xfrm>
          </p:grpSpPr>
          <p:sp>
            <p:nvSpPr>
              <p:cNvPr id="46" name="AutoShape 70"/>
              <p:cNvSpPr>
                <a:spLocks noChangeArrowheads="1"/>
              </p:cNvSpPr>
              <p:nvPr/>
            </p:nvSpPr>
            <p:spPr bwMode="auto">
              <a:xfrm>
                <a:off x="4297" y="1167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47" name="AutoShape 69"/>
              <p:cNvSpPr>
                <a:spLocks noChangeArrowheads="1"/>
              </p:cNvSpPr>
              <p:nvPr/>
            </p:nvSpPr>
            <p:spPr bwMode="auto">
              <a:xfrm>
                <a:off x="3037" y="1185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48" name="AutoShape 68"/>
              <p:cNvSpPr>
                <a:spLocks noChangeArrowheads="1"/>
              </p:cNvSpPr>
              <p:nvPr/>
            </p:nvSpPr>
            <p:spPr bwMode="auto">
              <a:xfrm>
                <a:off x="1777" y="1167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49" name="Oval 67"/>
              <p:cNvSpPr>
                <a:spLocks noChangeArrowheads="1"/>
              </p:cNvSpPr>
              <p:nvPr/>
            </p:nvSpPr>
            <p:spPr bwMode="auto">
              <a:xfrm>
                <a:off x="1417" y="1059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2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5</a:t>
                </a:r>
                <a:endParaRPr kumimoji="0" lang="sl-SI" altLang="sl-SI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" name="Oval 66"/>
              <p:cNvSpPr>
                <a:spLocks noChangeArrowheads="1"/>
              </p:cNvSpPr>
              <p:nvPr/>
            </p:nvSpPr>
            <p:spPr bwMode="auto">
              <a:xfrm>
                <a:off x="2677" y="1077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2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6</a:t>
                </a:r>
                <a:endParaRPr kumimoji="0" lang="sl-SI" altLang="sl-SI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" name="Oval 65"/>
              <p:cNvSpPr>
                <a:spLocks noChangeArrowheads="1"/>
              </p:cNvSpPr>
              <p:nvPr/>
            </p:nvSpPr>
            <p:spPr bwMode="auto">
              <a:xfrm>
                <a:off x="3937" y="1059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30" name="Group 59"/>
            <p:cNvGrpSpPr>
              <a:grpSpLocks/>
            </p:cNvGrpSpPr>
            <p:nvPr/>
          </p:nvGrpSpPr>
          <p:grpSpPr bwMode="auto">
            <a:xfrm>
              <a:off x="5197" y="10597"/>
              <a:ext cx="2520" cy="2520"/>
              <a:chOff x="5197" y="10597"/>
              <a:chExt cx="2520" cy="2520"/>
            </a:xfrm>
          </p:grpSpPr>
          <p:sp>
            <p:nvSpPr>
              <p:cNvPr id="42" name="AutoShape 63"/>
              <p:cNvSpPr>
                <a:spLocks noChangeArrowheads="1"/>
              </p:cNvSpPr>
              <p:nvPr/>
            </p:nvSpPr>
            <p:spPr bwMode="auto">
              <a:xfrm>
                <a:off x="6637" y="1203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43" name="AutoShape 62"/>
              <p:cNvSpPr>
                <a:spLocks noChangeArrowheads="1"/>
              </p:cNvSpPr>
              <p:nvPr/>
            </p:nvSpPr>
            <p:spPr bwMode="auto">
              <a:xfrm>
                <a:off x="5377" y="1167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44" name="Oval 61"/>
              <p:cNvSpPr>
                <a:spLocks noChangeArrowheads="1"/>
              </p:cNvSpPr>
              <p:nvPr/>
            </p:nvSpPr>
            <p:spPr bwMode="auto">
              <a:xfrm>
                <a:off x="5197" y="1059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45" name="Oval 60"/>
              <p:cNvSpPr>
                <a:spLocks noChangeArrowheads="1"/>
              </p:cNvSpPr>
              <p:nvPr/>
            </p:nvSpPr>
            <p:spPr bwMode="auto">
              <a:xfrm>
                <a:off x="6277" y="1095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2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9</a:t>
                </a:r>
                <a:endParaRPr kumimoji="0" lang="sl-SI" altLang="sl-SI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1" name="Group 48"/>
            <p:cNvGrpSpPr>
              <a:grpSpLocks/>
            </p:cNvGrpSpPr>
            <p:nvPr/>
          </p:nvGrpSpPr>
          <p:grpSpPr bwMode="auto">
            <a:xfrm>
              <a:off x="7537" y="10597"/>
              <a:ext cx="2520" cy="2880"/>
              <a:chOff x="7537" y="10597"/>
              <a:chExt cx="2520" cy="2880"/>
            </a:xfrm>
          </p:grpSpPr>
          <p:sp>
            <p:nvSpPr>
              <p:cNvPr id="32" name="AutoShape 58"/>
              <p:cNvSpPr>
                <a:spLocks noChangeArrowheads="1"/>
              </p:cNvSpPr>
              <p:nvPr/>
            </p:nvSpPr>
            <p:spPr bwMode="auto">
              <a:xfrm>
                <a:off x="7717" y="1239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33" name="Oval 57"/>
              <p:cNvSpPr>
                <a:spLocks noChangeArrowheads="1"/>
              </p:cNvSpPr>
              <p:nvPr/>
            </p:nvSpPr>
            <p:spPr bwMode="auto">
              <a:xfrm>
                <a:off x="7537" y="1131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34" name="Oval 56"/>
              <p:cNvSpPr>
                <a:spLocks noChangeArrowheads="1"/>
              </p:cNvSpPr>
              <p:nvPr/>
            </p:nvSpPr>
            <p:spPr bwMode="auto">
              <a:xfrm>
                <a:off x="8617" y="1113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35" name="Oval 55"/>
              <p:cNvSpPr>
                <a:spLocks noChangeArrowheads="1"/>
              </p:cNvSpPr>
              <p:nvPr/>
            </p:nvSpPr>
            <p:spPr bwMode="auto">
              <a:xfrm>
                <a:off x="9045" y="1164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36" name="Oval 54"/>
              <p:cNvSpPr>
                <a:spLocks noChangeArrowheads="1"/>
              </p:cNvSpPr>
              <p:nvPr/>
            </p:nvSpPr>
            <p:spPr bwMode="auto">
              <a:xfrm>
                <a:off x="9465" y="11625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37" name="Freeform 53"/>
              <p:cNvSpPr>
                <a:spLocks/>
              </p:cNvSpPr>
              <p:nvPr/>
            </p:nvSpPr>
            <p:spPr bwMode="auto">
              <a:xfrm>
                <a:off x="9097" y="12097"/>
                <a:ext cx="540" cy="210"/>
              </a:xfrm>
              <a:custGeom>
                <a:avLst/>
                <a:gdLst>
                  <a:gd name="T0" fmla="*/ 0 w 540"/>
                  <a:gd name="T1" fmla="*/ 0 h 210"/>
                  <a:gd name="T2" fmla="*/ 180 w 540"/>
                  <a:gd name="T3" fmla="*/ 180 h 210"/>
                  <a:gd name="T4" fmla="*/ 360 w 540"/>
                  <a:gd name="T5" fmla="*/ 180 h 210"/>
                  <a:gd name="T6" fmla="*/ 540 w 540"/>
                  <a:gd name="T7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0" h="210">
                    <a:moveTo>
                      <a:pt x="0" y="0"/>
                    </a:moveTo>
                    <a:cubicBezTo>
                      <a:pt x="60" y="75"/>
                      <a:pt x="120" y="150"/>
                      <a:pt x="180" y="180"/>
                    </a:cubicBezTo>
                    <a:cubicBezTo>
                      <a:pt x="240" y="210"/>
                      <a:pt x="300" y="210"/>
                      <a:pt x="360" y="180"/>
                    </a:cubicBezTo>
                    <a:cubicBezTo>
                      <a:pt x="420" y="150"/>
                      <a:pt x="510" y="30"/>
                      <a:pt x="54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38" name="Line 52"/>
              <p:cNvSpPr>
                <a:spLocks noChangeShapeType="1"/>
              </p:cNvSpPr>
              <p:nvPr/>
            </p:nvSpPr>
            <p:spPr bwMode="auto">
              <a:xfrm flipV="1">
                <a:off x="9517" y="10777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39" name="Line 51"/>
              <p:cNvSpPr>
                <a:spLocks noChangeShapeType="1"/>
              </p:cNvSpPr>
              <p:nvPr/>
            </p:nvSpPr>
            <p:spPr bwMode="auto">
              <a:xfrm flipH="1" flipV="1">
                <a:off x="8977" y="10777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40" name="Oval 50"/>
              <p:cNvSpPr>
                <a:spLocks noChangeArrowheads="1"/>
              </p:cNvSpPr>
              <p:nvPr/>
            </p:nvSpPr>
            <p:spPr bwMode="auto">
              <a:xfrm>
                <a:off x="9637" y="10597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41" name="Oval 49"/>
              <p:cNvSpPr>
                <a:spLocks noChangeArrowheads="1"/>
              </p:cNvSpPr>
              <p:nvPr/>
            </p:nvSpPr>
            <p:spPr bwMode="auto">
              <a:xfrm>
                <a:off x="8872" y="10597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</p:grpSp>
      <p:grpSp>
        <p:nvGrpSpPr>
          <p:cNvPr id="52" name="Group 24"/>
          <p:cNvGrpSpPr>
            <a:grpSpLocks/>
          </p:cNvGrpSpPr>
          <p:nvPr/>
        </p:nvGrpSpPr>
        <p:grpSpPr bwMode="auto">
          <a:xfrm>
            <a:off x="556311" y="2372916"/>
            <a:ext cx="4800600" cy="2057400"/>
            <a:chOff x="1597" y="3937"/>
            <a:chExt cx="8820" cy="3780"/>
          </a:xfrm>
        </p:grpSpPr>
        <p:grpSp>
          <p:nvGrpSpPr>
            <p:cNvPr id="53" name="Group 34"/>
            <p:cNvGrpSpPr>
              <a:grpSpLocks/>
            </p:cNvGrpSpPr>
            <p:nvPr/>
          </p:nvGrpSpPr>
          <p:grpSpPr bwMode="auto">
            <a:xfrm>
              <a:off x="2857" y="4837"/>
              <a:ext cx="7560" cy="2880"/>
              <a:chOff x="1417" y="4837"/>
              <a:chExt cx="7560" cy="2880"/>
            </a:xfrm>
          </p:grpSpPr>
          <p:sp>
            <p:nvSpPr>
              <p:cNvPr id="63" name="AutoShape 46"/>
              <p:cNvSpPr>
                <a:spLocks noChangeArrowheads="1"/>
              </p:cNvSpPr>
              <p:nvPr/>
            </p:nvSpPr>
            <p:spPr bwMode="auto">
              <a:xfrm>
                <a:off x="4297" y="591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64" name="AutoShape 45"/>
              <p:cNvSpPr>
                <a:spLocks noChangeArrowheads="1"/>
              </p:cNvSpPr>
              <p:nvPr/>
            </p:nvSpPr>
            <p:spPr bwMode="auto">
              <a:xfrm>
                <a:off x="3037" y="609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65" name="AutoShape 44"/>
              <p:cNvSpPr>
                <a:spLocks noChangeArrowheads="1"/>
              </p:cNvSpPr>
              <p:nvPr/>
            </p:nvSpPr>
            <p:spPr bwMode="auto">
              <a:xfrm>
                <a:off x="1777" y="591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66" name="Oval 43"/>
              <p:cNvSpPr>
                <a:spLocks noChangeArrowheads="1"/>
              </p:cNvSpPr>
              <p:nvPr/>
            </p:nvSpPr>
            <p:spPr bwMode="auto">
              <a:xfrm>
                <a:off x="1417" y="483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67" name="Oval 42"/>
              <p:cNvSpPr>
                <a:spLocks noChangeArrowheads="1"/>
              </p:cNvSpPr>
              <p:nvPr/>
            </p:nvSpPr>
            <p:spPr bwMode="auto">
              <a:xfrm>
                <a:off x="2677" y="501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2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6</a:t>
                </a:r>
                <a:endParaRPr kumimoji="0" lang="sl-SI" altLang="sl-SI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Oval 41"/>
              <p:cNvSpPr>
                <a:spLocks noChangeArrowheads="1"/>
              </p:cNvSpPr>
              <p:nvPr/>
            </p:nvSpPr>
            <p:spPr bwMode="auto">
              <a:xfrm>
                <a:off x="3937" y="483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2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5</a:t>
                </a:r>
                <a:endParaRPr kumimoji="0" lang="sl-SI" altLang="sl-SI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AutoShape 40"/>
              <p:cNvSpPr>
                <a:spLocks noChangeArrowheads="1"/>
              </p:cNvSpPr>
              <p:nvPr/>
            </p:nvSpPr>
            <p:spPr bwMode="auto">
              <a:xfrm>
                <a:off x="6637" y="627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70" name="AutoShape 39"/>
              <p:cNvSpPr>
                <a:spLocks noChangeArrowheads="1"/>
              </p:cNvSpPr>
              <p:nvPr/>
            </p:nvSpPr>
            <p:spPr bwMode="auto">
              <a:xfrm>
                <a:off x="5377" y="591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71" name="Oval 38"/>
              <p:cNvSpPr>
                <a:spLocks noChangeArrowheads="1"/>
              </p:cNvSpPr>
              <p:nvPr/>
            </p:nvSpPr>
            <p:spPr bwMode="auto">
              <a:xfrm>
                <a:off x="5197" y="483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72" name="Oval 37"/>
              <p:cNvSpPr>
                <a:spLocks noChangeArrowheads="1"/>
              </p:cNvSpPr>
              <p:nvPr/>
            </p:nvSpPr>
            <p:spPr bwMode="auto">
              <a:xfrm>
                <a:off x="6277" y="519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2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3</a:t>
                </a:r>
                <a:endParaRPr kumimoji="0" lang="sl-SI" altLang="sl-SI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3" name="AutoShape 36"/>
              <p:cNvSpPr>
                <a:spLocks noChangeArrowheads="1"/>
              </p:cNvSpPr>
              <p:nvPr/>
            </p:nvSpPr>
            <p:spPr bwMode="auto">
              <a:xfrm>
                <a:off x="7717" y="663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74" name="Oval 35"/>
              <p:cNvSpPr>
                <a:spLocks noChangeArrowheads="1"/>
              </p:cNvSpPr>
              <p:nvPr/>
            </p:nvSpPr>
            <p:spPr bwMode="auto">
              <a:xfrm>
                <a:off x="7537" y="555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  <p:grpSp>
          <p:nvGrpSpPr>
            <p:cNvPr id="54" name="Group 25"/>
            <p:cNvGrpSpPr>
              <a:grpSpLocks/>
            </p:cNvGrpSpPr>
            <p:nvPr/>
          </p:nvGrpSpPr>
          <p:grpSpPr bwMode="auto">
            <a:xfrm>
              <a:off x="1597" y="3937"/>
              <a:ext cx="1440" cy="1980"/>
              <a:chOff x="8617" y="4837"/>
              <a:chExt cx="1440" cy="1980"/>
            </a:xfrm>
          </p:grpSpPr>
          <p:sp>
            <p:nvSpPr>
              <p:cNvPr id="55" name="Oval 33"/>
              <p:cNvSpPr>
                <a:spLocks noChangeArrowheads="1"/>
              </p:cNvSpPr>
              <p:nvPr/>
            </p:nvSpPr>
            <p:spPr bwMode="auto">
              <a:xfrm>
                <a:off x="8617" y="537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56" name="Oval 32"/>
              <p:cNvSpPr>
                <a:spLocks noChangeArrowheads="1"/>
              </p:cNvSpPr>
              <p:nvPr/>
            </p:nvSpPr>
            <p:spPr bwMode="auto">
              <a:xfrm>
                <a:off x="9045" y="588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57" name="Oval 31"/>
              <p:cNvSpPr>
                <a:spLocks noChangeArrowheads="1"/>
              </p:cNvSpPr>
              <p:nvPr/>
            </p:nvSpPr>
            <p:spPr bwMode="auto">
              <a:xfrm>
                <a:off x="9465" y="5865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58" name="Freeform 30"/>
              <p:cNvSpPr>
                <a:spLocks/>
              </p:cNvSpPr>
              <p:nvPr/>
            </p:nvSpPr>
            <p:spPr bwMode="auto">
              <a:xfrm>
                <a:off x="9097" y="6337"/>
                <a:ext cx="540" cy="210"/>
              </a:xfrm>
              <a:custGeom>
                <a:avLst/>
                <a:gdLst>
                  <a:gd name="T0" fmla="*/ 0 w 540"/>
                  <a:gd name="T1" fmla="*/ 0 h 210"/>
                  <a:gd name="T2" fmla="*/ 180 w 540"/>
                  <a:gd name="T3" fmla="*/ 180 h 210"/>
                  <a:gd name="T4" fmla="*/ 360 w 540"/>
                  <a:gd name="T5" fmla="*/ 180 h 210"/>
                  <a:gd name="T6" fmla="*/ 540 w 540"/>
                  <a:gd name="T7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0" h="210">
                    <a:moveTo>
                      <a:pt x="0" y="0"/>
                    </a:moveTo>
                    <a:cubicBezTo>
                      <a:pt x="60" y="75"/>
                      <a:pt x="120" y="150"/>
                      <a:pt x="180" y="180"/>
                    </a:cubicBezTo>
                    <a:cubicBezTo>
                      <a:pt x="240" y="210"/>
                      <a:pt x="300" y="210"/>
                      <a:pt x="360" y="180"/>
                    </a:cubicBezTo>
                    <a:cubicBezTo>
                      <a:pt x="420" y="150"/>
                      <a:pt x="510" y="30"/>
                      <a:pt x="54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59" name="Line 29"/>
              <p:cNvSpPr>
                <a:spLocks noChangeShapeType="1"/>
              </p:cNvSpPr>
              <p:nvPr/>
            </p:nvSpPr>
            <p:spPr bwMode="auto">
              <a:xfrm flipV="1">
                <a:off x="9517" y="5017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60" name="Line 28"/>
              <p:cNvSpPr>
                <a:spLocks noChangeShapeType="1"/>
              </p:cNvSpPr>
              <p:nvPr/>
            </p:nvSpPr>
            <p:spPr bwMode="auto">
              <a:xfrm flipH="1" flipV="1">
                <a:off x="8977" y="5017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61" name="Oval 27"/>
              <p:cNvSpPr>
                <a:spLocks noChangeArrowheads="1"/>
              </p:cNvSpPr>
              <p:nvPr/>
            </p:nvSpPr>
            <p:spPr bwMode="auto">
              <a:xfrm>
                <a:off x="9637" y="4837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62" name="Oval 26"/>
              <p:cNvSpPr>
                <a:spLocks noChangeArrowheads="1"/>
              </p:cNvSpPr>
              <p:nvPr/>
            </p:nvSpPr>
            <p:spPr bwMode="auto">
              <a:xfrm>
                <a:off x="8872" y="4837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</p:grpSp>
      <p:grpSp>
        <p:nvGrpSpPr>
          <p:cNvPr id="75" name="Group 1"/>
          <p:cNvGrpSpPr>
            <a:grpSpLocks/>
          </p:cNvGrpSpPr>
          <p:nvPr/>
        </p:nvGrpSpPr>
        <p:grpSpPr bwMode="auto">
          <a:xfrm>
            <a:off x="1536996" y="4918983"/>
            <a:ext cx="4583113" cy="1485900"/>
            <a:chOff x="1597" y="13319"/>
            <a:chExt cx="8838" cy="3022"/>
          </a:xfrm>
        </p:grpSpPr>
        <p:grpSp>
          <p:nvGrpSpPr>
            <p:cNvPr id="76" name="Group 11"/>
            <p:cNvGrpSpPr>
              <a:grpSpLocks/>
            </p:cNvGrpSpPr>
            <p:nvPr/>
          </p:nvGrpSpPr>
          <p:grpSpPr bwMode="auto">
            <a:xfrm>
              <a:off x="2845" y="13579"/>
              <a:ext cx="7590" cy="2762"/>
              <a:chOff x="2845" y="12504"/>
              <a:chExt cx="7590" cy="2762"/>
            </a:xfrm>
          </p:grpSpPr>
          <p:sp>
            <p:nvSpPr>
              <p:cNvPr id="86" name="AutoShape 23"/>
              <p:cNvSpPr>
                <a:spLocks noChangeArrowheads="1"/>
              </p:cNvSpPr>
              <p:nvPr/>
            </p:nvSpPr>
            <p:spPr bwMode="auto">
              <a:xfrm rot="-183689">
                <a:off x="5770" y="13650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87" name="AutoShape 22"/>
              <p:cNvSpPr>
                <a:spLocks noChangeArrowheads="1"/>
              </p:cNvSpPr>
              <p:nvPr/>
            </p:nvSpPr>
            <p:spPr bwMode="auto">
              <a:xfrm rot="-183689">
                <a:off x="4521" y="13897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88" name="AutoShape 21"/>
              <p:cNvSpPr>
                <a:spLocks noChangeArrowheads="1"/>
              </p:cNvSpPr>
              <p:nvPr/>
            </p:nvSpPr>
            <p:spPr bwMode="auto">
              <a:xfrm rot="-183689">
                <a:off x="3253" y="13785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89" name="Oval 20"/>
              <p:cNvSpPr>
                <a:spLocks noChangeArrowheads="1"/>
              </p:cNvSpPr>
              <p:nvPr/>
            </p:nvSpPr>
            <p:spPr bwMode="auto">
              <a:xfrm rot="-183689">
                <a:off x="2845" y="12706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90" name="Oval 19"/>
              <p:cNvSpPr>
                <a:spLocks noChangeArrowheads="1"/>
              </p:cNvSpPr>
              <p:nvPr/>
            </p:nvSpPr>
            <p:spPr bwMode="auto">
              <a:xfrm rot="-183689">
                <a:off x="4113" y="12818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2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7</a:t>
                </a:r>
                <a:endParaRPr kumimoji="0" lang="sl-SI" altLang="sl-SI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" name="Oval 18"/>
              <p:cNvSpPr>
                <a:spLocks noChangeArrowheads="1"/>
              </p:cNvSpPr>
              <p:nvPr/>
            </p:nvSpPr>
            <p:spPr bwMode="auto">
              <a:xfrm rot="-183689">
                <a:off x="5362" y="12571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92" name="AutoShape 17"/>
              <p:cNvSpPr>
                <a:spLocks noChangeArrowheads="1"/>
              </p:cNvSpPr>
              <p:nvPr/>
            </p:nvSpPr>
            <p:spPr bwMode="auto">
              <a:xfrm rot="-183689">
                <a:off x="8126" y="13885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93" name="AutoShape 16"/>
              <p:cNvSpPr>
                <a:spLocks noChangeArrowheads="1"/>
              </p:cNvSpPr>
              <p:nvPr/>
            </p:nvSpPr>
            <p:spPr bwMode="auto">
              <a:xfrm rot="-183689">
                <a:off x="6848" y="13592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94" name="Oval 15"/>
              <p:cNvSpPr>
                <a:spLocks noChangeArrowheads="1"/>
              </p:cNvSpPr>
              <p:nvPr/>
            </p:nvSpPr>
            <p:spPr bwMode="auto">
              <a:xfrm rot="-183689">
                <a:off x="6620" y="12504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95" name="Oval 14"/>
              <p:cNvSpPr>
                <a:spLocks noChangeArrowheads="1"/>
              </p:cNvSpPr>
              <p:nvPr/>
            </p:nvSpPr>
            <p:spPr bwMode="auto">
              <a:xfrm rot="-183689">
                <a:off x="7718" y="12806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96" name="AutoShape 13"/>
              <p:cNvSpPr>
                <a:spLocks noChangeArrowheads="1"/>
              </p:cNvSpPr>
              <p:nvPr/>
            </p:nvSpPr>
            <p:spPr bwMode="auto">
              <a:xfrm rot="-183689">
                <a:off x="9223" y="14186"/>
                <a:ext cx="720" cy="1080"/>
              </a:xfrm>
              <a:custGeom>
                <a:avLst/>
                <a:gdLst>
                  <a:gd name="G0" fmla="+- 8301 0 0"/>
                  <a:gd name="G1" fmla="+- 11524857 0 0"/>
                  <a:gd name="G2" fmla="+- 0 0 11524857"/>
                  <a:gd name="T0" fmla="*/ 0 256 1"/>
                  <a:gd name="T1" fmla="*/ 180 256 1"/>
                  <a:gd name="G3" fmla="+- 11524857 T0 T1"/>
                  <a:gd name="T2" fmla="*/ 0 256 1"/>
                  <a:gd name="T3" fmla="*/ 90 256 1"/>
                  <a:gd name="G4" fmla="+- 11524857 T2 T3"/>
                  <a:gd name="G5" fmla="*/ G4 2 1"/>
                  <a:gd name="T4" fmla="*/ 90 256 1"/>
                  <a:gd name="T5" fmla="*/ 0 256 1"/>
                  <a:gd name="G6" fmla="+- 11524857 T4 T5"/>
                  <a:gd name="G7" fmla="*/ G6 2 1"/>
                  <a:gd name="G8" fmla="abs 1152485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8301"/>
                  <a:gd name="G18" fmla="*/ 8301 1 2"/>
                  <a:gd name="G19" fmla="+- G18 5400 0"/>
                  <a:gd name="G20" fmla="cos G19 11524857"/>
                  <a:gd name="G21" fmla="sin G19 11524857"/>
                  <a:gd name="G22" fmla="+- G20 10800 0"/>
                  <a:gd name="G23" fmla="+- G21 10800 0"/>
                  <a:gd name="G24" fmla="+- 10800 0 G20"/>
                  <a:gd name="G25" fmla="+- 8301 10800 0"/>
                  <a:gd name="G26" fmla="?: G9 G17 G25"/>
                  <a:gd name="G27" fmla="?: G9 0 21600"/>
                  <a:gd name="G28" fmla="cos 10800 11524857"/>
                  <a:gd name="G29" fmla="sin 10800 11524857"/>
                  <a:gd name="G30" fmla="sin 8301 1152485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524857 G34 0"/>
                  <a:gd name="G36" fmla="?: G6 G35 G31"/>
                  <a:gd name="G37" fmla="+- 21600 0 G36"/>
                  <a:gd name="G38" fmla="?: G4 0 G33"/>
                  <a:gd name="G39" fmla="?: 1152485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273 w 21600"/>
                  <a:gd name="T15" fmla="*/ 11490 h 21600"/>
                  <a:gd name="T16" fmla="*/ 10800 w 21600"/>
                  <a:gd name="T17" fmla="*/ 2499 h 21600"/>
                  <a:gd name="T18" fmla="*/ 20327 w 21600"/>
                  <a:gd name="T19" fmla="*/ 1149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2520" y="11399"/>
                    </a:moveTo>
                    <a:cubicBezTo>
                      <a:pt x="2506" y="11200"/>
                      <a:pt x="2499" y="11000"/>
                      <a:pt x="2499" y="10800"/>
                    </a:cubicBezTo>
                    <a:cubicBezTo>
                      <a:pt x="2499" y="6215"/>
                      <a:pt x="6215" y="2499"/>
                      <a:pt x="10800" y="2499"/>
                    </a:cubicBezTo>
                    <a:cubicBezTo>
                      <a:pt x="15384" y="2499"/>
                      <a:pt x="19101" y="6215"/>
                      <a:pt x="19101" y="10800"/>
                    </a:cubicBezTo>
                    <a:cubicBezTo>
                      <a:pt x="19100" y="11000"/>
                      <a:pt x="19093" y="11200"/>
                      <a:pt x="19079" y="11399"/>
                    </a:cubicBezTo>
                    <a:lnTo>
                      <a:pt x="21571" y="11580"/>
                    </a:lnTo>
                    <a:cubicBezTo>
                      <a:pt x="21590" y="11320"/>
                      <a:pt x="21600" y="1106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060"/>
                      <a:pt x="9" y="11320"/>
                      <a:pt x="28" y="115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97" name="Oval 12"/>
              <p:cNvSpPr>
                <a:spLocks noChangeArrowheads="1"/>
              </p:cNvSpPr>
              <p:nvPr/>
            </p:nvSpPr>
            <p:spPr bwMode="auto">
              <a:xfrm rot="-183689">
                <a:off x="8995" y="13098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2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3</a:t>
                </a:r>
                <a:endParaRPr kumimoji="0" lang="sl-SI" altLang="sl-SI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7" name="Group 2"/>
            <p:cNvGrpSpPr>
              <a:grpSpLocks/>
            </p:cNvGrpSpPr>
            <p:nvPr/>
          </p:nvGrpSpPr>
          <p:grpSpPr bwMode="auto">
            <a:xfrm rot="-569734">
              <a:off x="1597" y="13319"/>
              <a:ext cx="1440" cy="1980"/>
              <a:chOff x="8617" y="4837"/>
              <a:chExt cx="1440" cy="1980"/>
            </a:xfrm>
          </p:grpSpPr>
          <p:sp>
            <p:nvSpPr>
              <p:cNvPr id="78" name="Oval 10"/>
              <p:cNvSpPr>
                <a:spLocks noChangeArrowheads="1"/>
              </p:cNvSpPr>
              <p:nvPr/>
            </p:nvSpPr>
            <p:spPr bwMode="auto">
              <a:xfrm>
                <a:off x="8617" y="5377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79" name="Oval 9"/>
              <p:cNvSpPr>
                <a:spLocks noChangeArrowheads="1"/>
              </p:cNvSpPr>
              <p:nvPr/>
            </p:nvSpPr>
            <p:spPr bwMode="auto">
              <a:xfrm>
                <a:off x="9045" y="588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80" name="Oval 8"/>
              <p:cNvSpPr>
                <a:spLocks noChangeArrowheads="1"/>
              </p:cNvSpPr>
              <p:nvPr/>
            </p:nvSpPr>
            <p:spPr bwMode="auto">
              <a:xfrm>
                <a:off x="9465" y="5865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81" name="Freeform 7"/>
              <p:cNvSpPr>
                <a:spLocks/>
              </p:cNvSpPr>
              <p:nvPr/>
            </p:nvSpPr>
            <p:spPr bwMode="auto">
              <a:xfrm>
                <a:off x="9097" y="6337"/>
                <a:ext cx="540" cy="210"/>
              </a:xfrm>
              <a:custGeom>
                <a:avLst/>
                <a:gdLst>
                  <a:gd name="T0" fmla="*/ 0 w 540"/>
                  <a:gd name="T1" fmla="*/ 0 h 210"/>
                  <a:gd name="T2" fmla="*/ 180 w 540"/>
                  <a:gd name="T3" fmla="*/ 180 h 210"/>
                  <a:gd name="T4" fmla="*/ 360 w 540"/>
                  <a:gd name="T5" fmla="*/ 180 h 210"/>
                  <a:gd name="T6" fmla="*/ 540 w 540"/>
                  <a:gd name="T7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0" h="210">
                    <a:moveTo>
                      <a:pt x="0" y="0"/>
                    </a:moveTo>
                    <a:cubicBezTo>
                      <a:pt x="60" y="75"/>
                      <a:pt x="120" y="150"/>
                      <a:pt x="180" y="180"/>
                    </a:cubicBezTo>
                    <a:cubicBezTo>
                      <a:pt x="240" y="210"/>
                      <a:pt x="300" y="210"/>
                      <a:pt x="360" y="180"/>
                    </a:cubicBezTo>
                    <a:cubicBezTo>
                      <a:pt x="420" y="150"/>
                      <a:pt x="510" y="30"/>
                      <a:pt x="54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82" name="Line 6"/>
              <p:cNvSpPr>
                <a:spLocks noChangeShapeType="1"/>
              </p:cNvSpPr>
              <p:nvPr/>
            </p:nvSpPr>
            <p:spPr bwMode="auto">
              <a:xfrm flipV="1">
                <a:off x="9517" y="5017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83" name="Line 5"/>
              <p:cNvSpPr>
                <a:spLocks noChangeShapeType="1"/>
              </p:cNvSpPr>
              <p:nvPr/>
            </p:nvSpPr>
            <p:spPr bwMode="auto">
              <a:xfrm flipH="1" flipV="1">
                <a:off x="8977" y="5017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84" name="Oval 4"/>
              <p:cNvSpPr>
                <a:spLocks noChangeArrowheads="1"/>
              </p:cNvSpPr>
              <p:nvPr/>
            </p:nvSpPr>
            <p:spPr bwMode="auto">
              <a:xfrm>
                <a:off x="9637" y="4837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  <p:sp>
            <p:nvSpPr>
              <p:cNvPr id="85" name="Oval 3"/>
              <p:cNvSpPr>
                <a:spLocks noChangeArrowheads="1"/>
              </p:cNvSpPr>
              <p:nvPr/>
            </p:nvSpPr>
            <p:spPr bwMode="auto">
              <a:xfrm>
                <a:off x="8872" y="4837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/>
              </a:p>
            </p:txBody>
          </p:sp>
        </p:grpSp>
      </p:grpSp>
      <p:sp>
        <p:nvSpPr>
          <p:cNvPr id="98" name="Rectangle 95"/>
          <p:cNvSpPr>
            <a:spLocks noChangeArrowheads="1"/>
          </p:cNvSpPr>
          <p:nvPr/>
        </p:nvSpPr>
        <p:spPr bwMode="auto">
          <a:xfrm>
            <a:off x="2466975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99" name="Rectangle 115"/>
          <p:cNvSpPr>
            <a:spLocks noChangeArrowheads="1"/>
          </p:cNvSpPr>
          <p:nvPr/>
        </p:nvSpPr>
        <p:spPr bwMode="auto">
          <a:xfrm>
            <a:off x="2466975" y="1914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1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96400" y="603503"/>
            <a:ext cx="2432304" cy="4130421"/>
          </a:xfrm>
        </p:spPr>
        <p:txBody>
          <a:bodyPr/>
          <a:lstStyle/>
          <a:p>
            <a:r>
              <a:rPr lang="sl-SI" dirty="0" smtClean="0"/>
              <a:t>UGOTOVI,</a:t>
            </a:r>
            <a:br>
              <a:rPr lang="sl-SI" dirty="0" smtClean="0"/>
            </a:br>
            <a:r>
              <a:rPr lang="sl-SI" dirty="0" smtClean="0"/>
              <a:t>KATERO ŠTEVILO JE PREJ,</a:t>
            </a:r>
            <a:br>
              <a:rPr lang="sl-SI" dirty="0" smtClean="0"/>
            </a:br>
            <a:r>
              <a:rPr lang="sl-SI" dirty="0" smtClean="0"/>
              <a:t>POTEM ALI VMES!</a:t>
            </a:r>
            <a:endParaRPr lang="sl-SI" dirty="0"/>
          </a:p>
        </p:txBody>
      </p:sp>
      <p:pic>
        <p:nvPicPr>
          <p:cNvPr id="5" name="Označba mesta slike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782" b="478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9296400" y="1095375"/>
            <a:ext cx="2432304" cy="4692777"/>
          </a:xfrm>
        </p:spPr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6805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575" y="262843"/>
            <a:ext cx="9477375" cy="633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15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Slika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518" y="1762125"/>
            <a:ext cx="9917140" cy="381952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0176" y="4129087"/>
            <a:ext cx="10791824" cy="5457825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3595355" y="5906865"/>
            <a:ext cx="7017488" cy="951135"/>
          </a:xfrm>
        </p:spPr>
        <p:txBody>
          <a:bodyPr/>
          <a:lstStyle/>
          <a:p>
            <a:r>
              <a:rPr lang="sl-SI" sz="2400" dirty="0" smtClean="0"/>
              <a:t>GLASNO PREBERI IN IZRAČUNAJ</a:t>
            </a:r>
            <a:r>
              <a:rPr lang="sl-SI" dirty="0" smtClean="0"/>
              <a:t>!</a:t>
            </a:r>
            <a:endParaRPr lang="sl-SI" dirty="0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9456773" y="2143126"/>
            <a:ext cx="744501" cy="5238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017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96400" y="607391"/>
            <a:ext cx="2430780" cy="2031033"/>
          </a:xfrm>
        </p:spPr>
        <p:txBody>
          <a:bodyPr>
            <a:normAutofit/>
          </a:bodyPr>
          <a:lstStyle/>
          <a:p>
            <a:r>
              <a:rPr lang="sl-SI" dirty="0" smtClean="0"/>
              <a:t>DOBRO SI OGLEJ SLIKO IN POVEJ RAČUNSKO ZGODBICO</a:t>
            </a:r>
            <a:endParaRPr lang="sl-SI" dirty="0"/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14899" y="607391"/>
            <a:ext cx="3315653" cy="5619750"/>
          </a:xfrm>
          <a:prstGeom prst="rect">
            <a:avLst/>
          </a:prstGeom>
        </p:spPr>
      </p:pic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 smtClean="0"/>
          </a:p>
          <a:p>
            <a:endParaRPr lang="sl-SI" dirty="0"/>
          </a:p>
          <a:p>
            <a:r>
              <a:rPr lang="sl-SI" sz="6600" dirty="0" smtClean="0"/>
              <a:t>R:___</a:t>
            </a:r>
          </a:p>
          <a:p>
            <a:r>
              <a:rPr lang="sl-SI" sz="6600" dirty="0" smtClean="0"/>
              <a:t>O:___</a:t>
            </a:r>
            <a:endParaRPr lang="sl-SI" sz="6600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182" y="607391"/>
            <a:ext cx="3473006" cy="561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7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 smtClean="0"/>
              <a:t>SE VIDIMO PO POČITNICAH V ČETRTEK POPOLDNE!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2776" y="2312003"/>
            <a:ext cx="5934074" cy="381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76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lo">
  <a:themeElements>
    <a:clrScheme name="Mil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Mil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i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TM03457510[[fn=Milo]]</Template>
  <TotalTime>62</TotalTime>
  <Words>54</Words>
  <Application>Microsoft Office PowerPoint</Application>
  <PresentationFormat>Širokozaslonsko</PresentationFormat>
  <Paragraphs>21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Comic Sans MS</vt:lpstr>
      <vt:lpstr>Garamond</vt:lpstr>
      <vt:lpstr>Times New Roman</vt:lpstr>
      <vt:lpstr>Milo</vt:lpstr>
      <vt:lpstr>PowerPointova predstavitev</vt:lpstr>
      <vt:lpstr>GOSENICE SO IZGUBILE NEKAJ ŠTEVIL. DOLOČI JIH TAKO, DA NASTANE PRAVILNO ZAPOREDJE.</vt:lpstr>
      <vt:lpstr>UGOTOVI, KATERO ŠTEVILO JE PREJ, POTEM ALI VMES!</vt:lpstr>
      <vt:lpstr>PowerPointova predstavitev</vt:lpstr>
      <vt:lpstr>PowerPointova predstavitev</vt:lpstr>
      <vt:lpstr>DOBRO SI OGLEJ SLIKO IN POVEJ RAČUNSKO ZGODBICO</vt:lpstr>
      <vt:lpstr>SE VIDIMO PO POČITNICAH V ČETRTEK POPOLDNE!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do 10</dc:title>
  <dc:creator>Uporabnik</dc:creator>
  <cp:lastModifiedBy>Šola</cp:lastModifiedBy>
  <cp:revision>13</cp:revision>
  <dcterms:created xsi:type="dcterms:W3CDTF">2020-04-21T16:29:54Z</dcterms:created>
  <dcterms:modified xsi:type="dcterms:W3CDTF">2020-04-22T16:21:22Z</dcterms:modified>
  <cp:contentStatus>Končni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