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D9F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81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23AD991-C07B-49C2-83C8-D61999A59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DE30D705-8728-4D9D-8640-48A4C8BAB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896FA9B-5B81-418E-B72C-30E3F758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BB966E45-9E73-4B78-AAD9-B2807D30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0C8E1B9B-BE2E-455B-B6D3-967AB754E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14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836F96A-7CCD-4A4B-BCA6-630B1289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280D7C25-8955-4EA6-ACF5-D2FB2800A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AE1082E3-684D-45CF-AC91-4CB287C4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AC6C8041-9040-49E5-8D24-0CF7F942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DF0A9864-2AE7-433F-9B8C-A002A731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3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89077E29-6CDB-41DE-8C61-1AB51CAB5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6DE71B3B-6ABC-4EFA-8BDC-B98003FEE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EB94348B-788B-488B-8D51-D0EB0EE8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344044A-F207-4190-A1D1-44E156EF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6E1A352-5955-457A-BFBC-D553611C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23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9FF1504-6C61-44B3-951E-01C112D9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D7116A3-B6DF-49F0-ACAC-44A6E745C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A90D4504-20CF-42F4-AE81-8A7831B2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BCA5346-3924-4319-9FC3-ED2FC0D8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BA4F2DB4-08E7-4965-9489-49BDED91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16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F5D05E4-6653-4868-AECD-D069CC39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67D714E0-B1BC-4163-8F8A-53D9148AF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1EECAE2-CBD2-478D-932C-D3542A2D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63168CE4-AA7C-48D2-8665-7BCA4F66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97D71087-7001-401D-96B1-5F6623AA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36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4F4C15-918E-421F-A6E0-2542EE61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C43D448D-6F1C-47B3-9A3D-C74D6BD17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56EBA419-1CE9-47EF-BACC-E27683B3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159CA962-8A86-4F1F-9511-18B56FEE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5384F3BE-3D7C-4F9D-98EA-607C26F0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6989885A-CFFE-4B5B-A121-B39526C2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68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9A36C63-B014-4BCB-9EB7-2BB87678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584DC431-C8B5-4C48-AFF9-E4ABC1B60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F14E1E5F-AA5A-4A7C-A8B5-225C09232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C737C04F-65AE-4BD2-8337-BF7925DD5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14FAFEB4-8047-4084-80F2-6031E04FD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FB53FE6D-34E4-4E2C-AE80-1D945C70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B7E1860E-FCE1-424A-9E07-693A9FA2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D4EF969D-1238-4AE7-9923-D627BD04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511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1DA8525-FAF0-4BFB-83F7-B8DA954F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A45DF4B9-16CC-49BE-B447-56C5A85B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BD37E6D7-94FD-4A75-94B1-E6507997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3F9A8196-56F4-445B-9B9B-B153DC17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0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D968AFBF-5E34-4119-B8EC-CBBAEAC9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7489DD5B-43FF-4EC0-B73E-8BADDE7E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340ACEAA-AD6F-4203-8B87-8163C637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74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119AFBB-0F71-40A3-A7CB-FD889B6B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F506048-3738-46BA-88E1-748BC1A43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EF5D7CFA-8129-4BC3-B87E-16EEE2F6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B99A68E3-84C8-48EB-914C-C7E647C1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AEDF1EC7-0A11-4576-A3DC-C5208512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FA92587D-D140-4D69-B5EB-BCC2FC00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742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12C057B-2E75-4A22-AAE7-06FF2881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BE0CC633-1771-4332-B8A1-0500AC4C1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43F8E514-D29D-478F-B87F-1DF277487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2D6B8EE4-1503-44E4-861D-4FDC8752A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D10DA56D-ED15-4E52-BB4E-AAE289A4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E7AA7814-494A-468D-9D9F-78277E6A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96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30C4EECA-65D9-4EDB-B24C-18B45104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11885614-C6C8-44E5-8EBC-702067DF7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79CBAF56-D1DF-44EF-B88C-0F09FAEFD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3E8B4-C568-42D2-BAA4-CAF016EEA407}" type="datetimeFigureOut">
              <a:rPr lang="sl-SI" smtClean="0"/>
              <a:t>13.1.2021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A861628-A4C7-4426-940C-BF261790B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91C43012-4788-41B3-8D03-FCAF2DC45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232B-E3E7-4A83-A150-77CD797177D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675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CB78EB8-A2CE-4FA9-8B53-BD9C5D337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9655"/>
          </a:xfrm>
        </p:spPr>
        <p:txBody>
          <a:bodyPr/>
          <a:lstStyle/>
          <a:p>
            <a:r>
              <a:rPr lang="sl-SI" dirty="0"/>
              <a:t>POŠTEVANKA ŠTEVILA 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0AE180D-9C94-4EC8-9408-3A0285F07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053" y="2703635"/>
            <a:ext cx="3810000" cy="28575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024494A2-8775-4D71-B6CF-F6616E672A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7" b="7249"/>
          <a:stretch/>
        </p:blipFill>
        <p:spPr>
          <a:xfrm>
            <a:off x="8129807" y="2082018"/>
            <a:ext cx="3138415" cy="44172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AB28FA4-0BE6-413F-9E11-E1CB050B9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4" b="10154"/>
          <a:stretch/>
        </p:blipFill>
        <p:spPr>
          <a:xfrm>
            <a:off x="142039" y="2341867"/>
            <a:ext cx="3852014" cy="389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9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8828F314-781E-4CE6-BAA2-3D2EA931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devetih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="" xmlns:a16="http://schemas.microsoft.com/office/drawing/2014/main" id="{67B3D396-62D1-4FAD-A61F-2096A3FE9A73}"/>
              </a:ext>
            </a:extLst>
          </p:cNvPr>
          <p:cNvGrpSpPr/>
          <p:nvPr/>
        </p:nvGrpSpPr>
        <p:grpSpPr>
          <a:xfrm>
            <a:off x="159025" y="2208254"/>
            <a:ext cx="11582401" cy="1714391"/>
            <a:chOff x="159025" y="2208254"/>
            <a:chExt cx="11582401" cy="1714391"/>
          </a:xfrm>
        </p:grpSpPr>
        <p:grpSp>
          <p:nvGrpSpPr>
            <p:cNvPr id="5" name="Skupina 4">
              <a:extLst>
                <a:ext uri="{FF2B5EF4-FFF2-40B4-BE49-F238E27FC236}">
                  <a16:creationId xmlns="" xmlns:a16="http://schemas.microsoft.com/office/drawing/2014/main" id="{587450F8-D843-4BDC-A5FB-A05CFD038B25}"/>
                </a:ext>
              </a:extLst>
            </p:cNvPr>
            <p:cNvGrpSpPr/>
            <p:nvPr/>
          </p:nvGrpSpPr>
          <p:grpSpPr>
            <a:xfrm>
              <a:off x="159025" y="2314929"/>
              <a:ext cx="10279417" cy="1607716"/>
              <a:chOff x="689519" y="2342888"/>
              <a:chExt cx="10990765" cy="1975275"/>
            </a:xfrm>
          </p:grpSpPr>
          <p:pic>
            <p:nvPicPr>
              <p:cNvPr id="6" name="Slika 5">
                <a:extLst>
                  <a:ext uri="{FF2B5EF4-FFF2-40B4-BE49-F238E27FC236}">
                    <a16:creationId xmlns="" xmlns:a16="http://schemas.microsoft.com/office/drawing/2014/main" id="{736FFB48-2857-498E-B5B4-A8225DEB6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519" y="2342888"/>
                <a:ext cx="8260796" cy="1975275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="" xmlns:a16="http://schemas.microsoft.com/office/drawing/2014/main" id="{7CF65C90-C360-45FF-B24D-61DB52693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4873" y="2355081"/>
                <a:ext cx="2615411" cy="1963082"/>
              </a:xfrm>
              <a:prstGeom prst="rect">
                <a:avLst/>
              </a:prstGeom>
            </p:spPr>
          </p:pic>
        </p:grpSp>
        <p:pic>
          <p:nvPicPr>
            <p:cNvPr id="8" name="Slika 7">
              <a:extLst>
                <a:ext uri="{FF2B5EF4-FFF2-40B4-BE49-F238E27FC236}">
                  <a16:creationId xmlns="" xmlns:a16="http://schemas.microsoft.com/office/drawing/2014/main" id="{4DE87D53-C7FD-406D-8BE9-A9496FEFF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5586" y="2208254"/>
              <a:ext cx="1195840" cy="1714391"/>
            </a:xfrm>
            <a:prstGeom prst="rect">
              <a:avLst/>
            </a:prstGeom>
          </p:spPr>
        </p:pic>
      </p:grpSp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66DCBDFB-11AD-4C0F-BE14-691BA59FABC9}"/>
              </a:ext>
            </a:extLst>
          </p:cNvPr>
          <p:cNvSpPr txBox="1"/>
          <p:nvPr/>
        </p:nvSpPr>
        <p:spPr>
          <a:xfrm>
            <a:off x="-1" y="3938330"/>
            <a:ext cx="119799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5      +     5      +      5     +       5      +      5     +       5       +   5     +      5      +   5  = 45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9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45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devetih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petinštirideset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7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58946B80-D2C0-47D9-B695-C8AE73BB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desetih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="" xmlns:a16="http://schemas.microsoft.com/office/drawing/2014/main" id="{5DF74BFC-4FBB-41C5-BEC8-CABDF70887D6}"/>
              </a:ext>
            </a:extLst>
          </p:cNvPr>
          <p:cNvGrpSpPr/>
          <p:nvPr/>
        </p:nvGrpSpPr>
        <p:grpSpPr>
          <a:xfrm>
            <a:off x="168804" y="2451652"/>
            <a:ext cx="11443575" cy="1286872"/>
            <a:chOff x="168804" y="2451652"/>
            <a:chExt cx="11443575" cy="1286872"/>
          </a:xfrm>
        </p:grpSpPr>
        <p:grpSp>
          <p:nvGrpSpPr>
            <p:cNvPr id="5" name="Skupina 4">
              <a:extLst>
                <a:ext uri="{FF2B5EF4-FFF2-40B4-BE49-F238E27FC236}">
                  <a16:creationId xmlns="" xmlns:a16="http://schemas.microsoft.com/office/drawing/2014/main" id="{587117B5-47AB-46FD-A419-B053155955DA}"/>
                </a:ext>
              </a:extLst>
            </p:cNvPr>
            <p:cNvGrpSpPr/>
            <p:nvPr/>
          </p:nvGrpSpPr>
          <p:grpSpPr>
            <a:xfrm>
              <a:off x="168804" y="2466314"/>
              <a:ext cx="9372762" cy="1272210"/>
              <a:chOff x="689519" y="2342888"/>
              <a:chExt cx="10990765" cy="1975275"/>
            </a:xfrm>
          </p:grpSpPr>
          <p:pic>
            <p:nvPicPr>
              <p:cNvPr id="6" name="Slika 5">
                <a:extLst>
                  <a:ext uri="{FF2B5EF4-FFF2-40B4-BE49-F238E27FC236}">
                    <a16:creationId xmlns="" xmlns:a16="http://schemas.microsoft.com/office/drawing/2014/main" id="{F7666DFC-46BC-46AF-9264-863A69514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519" y="2342888"/>
                <a:ext cx="8260796" cy="1975275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="" xmlns:a16="http://schemas.microsoft.com/office/drawing/2014/main" id="{3AB44C71-F851-4DFF-BC86-C24279DE1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64873" y="2355081"/>
                <a:ext cx="2615411" cy="1963082"/>
              </a:xfrm>
              <a:prstGeom prst="rect">
                <a:avLst/>
              </a:prstGeom>
            </p:spPr>
          </p:pic>
        </p:grpSp>
        <p:pic>
          <p:nvPicPr>
            <p:cNvPr id="8" name="Slika 7">
              <a:extLst>
                <a:ext uri="{FF2B5EF4-FFF2-40B4-BE49-F238E27FC236}">
                  <a16:creationId xmlns="" xmlns:a16="http://schemas.microsoft.com/office/drawing/2014/main" id="{791DA714-698C-438F-8C5D-E8C80FCAD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3231" y="2451652"/>
              <a:ext cx="1879148" cy="1286872"/>
            </a:xfrm>
            <a:prstGeom prst="rect">
              <a:avLst/>
            </a:prstGeom>
          </p:spPr>
        </p:pic>
      </p:grpSp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A1C09DDD-72CD-4419-A1A9-CDFA8251952B}"/>
              </a:ext>
            </a:extLst>
          </p:cNvPr>
          <p:cNvSpPr txBox="1"/>
          <p:nvPr/>
        </p:nvSpPr>
        <p:spPr>
          <a:xfrm>
            <a:off x="-1" y="3938330"/>
            <a:ext cx="1219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5      +     5      +     5     +      5      +    5     +     5      +   5     +      5      +   5    +    5  = 50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10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desetih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C649CD0D-B832-43DB-AB4C-5043EF2FAD42}"/>
              </a:ext>
            </a:extLst>
          </p:cNvPr>
          <p:cNvSpPr txBox="1"/>
          <p:nvPr/>
        </p:nvSpPr>
        <p:spPr>
          <a:xfrm>
            <a:off x="731412" y="92738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2 ∙ 5 = </a:t>
            </a:r>
            <a:r>
              <a:rPr lang="sl-SI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E7476E35-7428-4B0D-96D0-0AE095954502}"/>
              </a:ext>
            </a:extLst>
          </p:cNvPr>
          <p:cNvSpPr txBox="1"/>
          <p:nvPr/>
        </p:nvSpPr>
        <p:spPr>
          <a:xfrm>
            <a:off x="731412" y="158210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3 ∙ 5 = </a:t>
            </a:r>
            <a:r>
              <a:rPr lang="sl-SI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A3A223C5-6172-4217-BB47-828742F4C3A6}"/>
              </a:ext>
            </a:extLst>
          </p:cNvPr>
          <p:cNvSpPr txBox="1"/>
          <p:nvPr/>
        </p:nvSpPr>
        <p:spPr>
          <a:xfrm>
            <a:off x="731412" y="222001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4 ∙ 5 = </a:t>
            </a:r>
            <a:r>
              <a:rPr lang="sl-SI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8A3ACE46-5D63-477A-8120-CC60F33A243B}"/>
              </a:ext>
            </a:extLst>
          </p:cNvPr>
          <p:cNvSpPr txBox="1"/>
          <p:nvPr/>
        </p:nvSpPr>
        <p:spPr>
          <a:xfrm>
            <a:off x="731412" y="287473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5 ∙ 5 = </a:t>
            </a:r>
            <a:r>
              <a:rPr lang="sl-SI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0B6C238A-BBD3-4FEE-8230-AB6A97C2CF9C}"/>
              </a:ext>
            </a:extLst>
          </p:cNvPr>
          <p:cNvSpPr txBox="1"/>
          <p:nvPr/>
        </p:nvSpPr>
        <p:spPr>
          <a:xfrm>
            <a:off x="739852" y="3537698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6 ∙ 5 = </a:t>
            </a:r>
            <a:r>
              <a:rPr lang="sl-SI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D64E42E5-FAF7-43D8-824F-A4985291F892}"/>
              </a:ext>
            </a:extLst>
          </p:cNvPr>
          <p:cNvSpPr txBox="1"/>
          <p:nvPr/>
        </p:nvSpPr>
        <p:spPr>
          <a:xfrm>
            <a:off x="739852" y="4200665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7 ∙ 5 = </a:t>
            </a:r>
            <a:r>
              <a:rPr lang="sl-SI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8C2E761F-12D4-4537-BCE4-737EF5002E86}"/>
              </a:ext>
            </a:extLst>
          </p:cNvPr>
          <p:cNvSpPr txBox="1"/>
          <p:nvPr/>
        </p:nvSpPr>
        <p:spPr>
          <a:xfrm>
            <a:off x="731412" y="4831436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8 ∙ 5 = </a:t>
            </a:r>
            <a:r>
              <a:rPr lang="sl-SI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B73D0359-A9BF-471D-95B2-3526436F706B}"/>
              </a:ext>
            </a:extLst>
          </p:cNvPr>
          <p:cNvSpPr txBox="1"/>
          <p:nvPr/>
        </p:nvSpPr>
        <p:spPr>
          <a:xfrm>
            <a:off x="739852" y="5496212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9 ∙ 5 = </a:t>
            </a:r>
            <a:r>
              <a:rPr lang="sl-SI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8D3C8678-9040-4C6A-BE77-895B5ABFFEA8}"/>
              </a:ext>
            </a:extLst>
          </p:cNvPr>
          <p:cNvSpPr txBox="1"/>
          <p:nvPr/>
        </p:nvSpPr>
        <p:spPr>
          <a:xfrm>
            <a:off x="574394" y="6080987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10 ∙ 5 = </a:t>
            </a:r>
            <a:r>
              <a:rPr lang="sl-SI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3B18B647-1193-4CE6-B708-9E054A02C4B5}"/>
              </a:ext>
            </a:extLst>
          </p:cNvPr>
          <p:cNvSpPr txBox="1"/>
          <p:nvPr/>
        </p:nvSpPr>
        <p:spPr>
          <a:xfrm>
            <a:off x="731412" y="326874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1 ∙ 5 = </a:t>
            </a:r>
            <a:r>
              <a:rPr lang="sl-SI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Pravokotnik: zaokroženi vogali 25">
            <a:extLst>
              <a:ext uri="{FF2B5EF4-FFF2-40B4-BE49-F238E27FC236}">
                <a16:creationId xmlns="" xmlns:a16="http://schemas.microsoft.com/office/drawing/2014/main" id="{2F1507F4-54D3-45F1-A8B3-C4D77057CBDD}"/>
              </a:ext>
            </a:extLst>
          </p:cNvPr>
          <p:cNvSpPr/>
          <p:nvPr/>
        </p:nvSpPr>
        <p:spPr>
          <a:xfrm>
            <a:off x="1855895" y="381559"/>
            <a:ext cx="646284" cy="6476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="" xmlns:a16="http://schemas.microsoft.com/office/drawing/2014/main" id="{9F2B3051-6676-4FE1-9C86-857574E37393}"/>
              </a:ext>
            </a:extLst>
          </p:cNvPr>
          <p:cNvSpPr txBox="1"/>
          <p:nvPr/>
        </p:nvSpPr>
        <p:spPr>
          <a:xfrm>
            <a:off x="2464154" y="6540315"/>
            <a:ext cx="3105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b="1" dirty="0">
                <a:solidFill>
                  <a:srgbClr val="FF0000"/>
                </a:solidFill>
              </a:rPr>
              <a:t>TO SO VEČKRATNIKI ŠTEVILA 5.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40C54CEE-FB22-4944-905B-7F2D8821E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47190"/>
          <a:stretch/>
        </p:blipFill>
        <p:spPr>
          <a:xfrm>
            <a:off x="5277711" y="2949098"/>
            <a:ext cx="2832619" cy="623161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CB0FF0CA-1DA9-462B-B05E-1E54E6F1B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37802"/>
          <a:stretch/>
        </p:blipFill>
        <p:spPr>
          <a:xfrm>
            <a:off x="5277712" y="3656151"/>
            <a:ext cx="3336201" cy="62316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="" xmlns:a16="http://schemas.microsoft.com/office/drawing/2014/main" id="{547FFA24-0948-4367-A397-080F4CF14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27425"/>
          <a:stretch/>
        </p:blipFill>
        <p:spPr>
          <a:xfrm>
            <a:off x="5277713" y="4270090"/>
            <a:ext cx="3892791" cy="62316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="" xmlns:a16="http://schemas.microsoft.com/office/drawing/2014/main" id="{FE8D2A15-9D07-496C-8B3A-2DA60AA5E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6" r="16307"/>
          <a:stretch/>
        </p:blipFill>
        <p:spPr>
          <a:xfrm>
            <a:off x="5277713" y="4911437"/>
            <a:ext cx="4489139" cy="58477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41454B02-9A39-4A80-809A-E38CEFA3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711" y="6003578"/>
            <a:ext cx="5363783" cy="60296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C57C7A8F-4A80-4F40-B25F-CE2DCE72D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45" r="7570"/>
          <a:stretch/>
        </p:blipFill>
        <p:spPr>
          <a:xfrm>
            <a:off x="5286153" y="5496212"/>
            <a:ext cx="4957777" cy="549031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="" xmlns:a16="http://schemas.microsoft.com/office/drawing/2014/main" id="{465A7EB0-7E5D-46A6-9574-19930BF6D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351" r="58061"/>
          <a:stretch/>
        </p:blipFill>
        <p:spPr>
          <a:xfrm>
            <a:off x="5277710" y="2229686"/>
            <a:ext cx="2249525" cy="623162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="" xmlns:a16="http://schemas.microsoft.com/office/drawing/2014/main" id="{AB4542EB-4F3B-4779-BDAD-77C3C7DC5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95" b="-1821"/>
          <a:stretch/>
        </p:blipFill>
        <p:spPr>
          <a:xfrm>
            <a:off x="5286152" y="1542833"/>
            <a:ext cx="1684491" cy="613939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="" xmlns:a16="http://schemas.microsoft.com/office/drawing/2014/main" id="{691F3D35-0B26-4342-A610-8F0014DC3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960" b="-3351"/>
          <a:stretch/>
        </p:blipFill>
        <p:spPr>
          <a:xfrm>
            <a:off x="5286153" y="908693"/>
            <a:ext cx="1074892" cy="623162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="" xmlns:a16="http://schemas.microsoft.com/office/drawing/2014/main" id="{1CDC2527-78F6-4CDB-96F8-3CF707AE3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843" b="-10553"/>
          <a:stretch/>
        </p:blipFill>
        <p:spPr>
          <a:xfrm>
            <a:off x="5286154" y="327211"/>
            <a:ext cx="544804" cy="666591"/>
          </a:xfrm>
          <a:prstGeom prst="rect">
            <a:avLst/>
          </a:prstGeom>
        </p:spPr>
      </p:pic>
      <p:sp>
        <p:nvSpPr>
          <p:cNvPr id="29" name="PoljeZBesedilom 28">
            <a:extLst>
              <a:ext uri="{FF2B5EF4-FFF2-40B4-BE49-F238E27FC236}">
                <a16:creationId xmlns="" xmlns:a16="http://schemas.microsoft.com/office/drawing/2014/main" id="{B6BE79E6-8DD8-426B-B518-1926B965FC8A}"/>
              </a:ext>
            </a:extLst>
          </p:cNvPr>
          <p:cNvSpPr txBox="1"/>
          <p:nvPr/>
        </p:nvSpPr>
        <p:spPr>
          <a:xfrm>
            <a:off x="2229710" y="-9162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POŠTEVANKA ŠTEVILA 5</a:t>
            </a:r>
          </a:p>
        </p:txBody>
      </p:sp>
      <p:sp>
        <p:nvSpPr>
          <p:cNvPr id="32" name="Oblaček govora: elipsa 31">
            <a:extLst>
              <a:ext uri="{FF2B5EF4-FFF2-40B4-BE49-F238E27FC236}">
                <a16:creationId xmlns="" xmlns:a16="http://schemas.microsoft.com/office/drawing/2014/main" id="{B5041A99-166A-43D9-89E3-8C1FD9C94ABE}"/>
              </a:ext>
            </a:extLst>
          </p:cNvPr>
          <p:cNvSpPr/>
          <p:nvPr/>
        </p:nvSpPr>
        <p:spPr>
          <a:xfrm>
            <a:off x="9541565" y="90571"/>
            <a:ext cx="2466369" cy="1846894"/>
          </a:xfrm>
          <a:prstGeom prst="wedgeEllipseCallout">
            <a:avLst>
              <a:gd name="adj1" fmla="val 55131"/>
              <a:gd name="adj2" fmla="val 9909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PoljeZBesedilom 33">
            <a:extLst>
              <a:ext uri="{FF2B5EF4-FFF2-40B4-BE49-F238E27FC236}">
                <a16:creationId xmlns="" xmlns:a16="http://schemas.microsoft.com/office/drawing/2014/main" id="{4D7FF160-E678-43EC-BA56-022F6498F19E}"/>
              </a:ext>
            </a:extLst>
          </p:cNvPr>
          <p:cNvSpPr txBox="1"/>
          <p:nvPr/>
        </p:nvSpPr>
        <p:spPr>
          <a:xfrm>
            <a:off x="7765041" y="787431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dirty="0">
                <a:solidFill>
                  <a:srgbClr val="FF0000"/>
                </a:solidFill>
              </a:rPr>
              <a:t>PREPIŠI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40138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/>
      <p:bldP spid="29" grpId="0"/>
      <p:bldP spid="3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84390C2-B6C5-486B-ABBC-7C45DD0F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1496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6"/>
                </a:solidFill>
              </a:rPr>
              <a:t/>
            </a:r>
            <a:br>
              <a:rPr lang="sl-SI" dirty="0" smtClean="0">
                <a:solidFill>
                  <a:schemeClr val="accent6"/>
                </a:solidFill>
              </a:rPr>
            </a:br>
            <a:r>
              <a:rPr lang="sl-SI" dirty="0">
                <a:solidFill>
                  <a:schemeClr val="accent6"/>
                </a:solidFill>
              </a:rPr>
              <a:t/>
            </a:r>
            <a:br>
              <a:rPr lang="sl-SI" dirty="0">
                <a:solidFill>
                  <a:schemeClr val="accent6"/>
                </a:solidFill>
              </a:rPr>
            </a:br>
            <a:r>
              <a:rPr lang="sl-SI" dirty="0" smtClean="0">
                <a:solidFill>
                  <a:schemeClr val="accent6"/>
                </a:solidFill>
              </a:rPr>
              <a:t>REŠI NALOGE V DZ, STRAN 78!</a:t>
            </a:r>
            <a:br>
              <a:rPr lang="sl-SI" dirty="0" smtClean="0">
                <a:solidFill>
                  <a:schemeClr val="accent6"/>
                </a:solidFill>
              </a:rPr>
            </a:br>
            <a:r>
              <a:rPr lang="sl-SI" dirty="0" smtClean="0">
                <a:solidFill>
                  <a:schemeClr val="accent6"/>
                </a:solidFill>
              </a:rPr>
              <a:t>POŠTEVANKO </a:t>
            </a:r>
            <a:r>
              <a:rPr lang="sl-SI" dirty="0">
                <a:solidFill>
                  <a:schemeClr val="accent6"/>
                </a:solidFill>
              </a:rPr>
              <a:t>ŠTEVILA 5 SE NAUČI NA PAMET</a:t>
            </a:r>
            <a:r>
              <a:rPr lang="sl-SI" dirty="0" smtClean="0">
                <a:solidFill>
                  <a:schemeClr val="accent6"/>
                </a:solidFill>
              </a:rPr>
              <a:t>.</a:t>
            </a:r>
            <a:br>
              <a:rPr lang="sl-SI" dirty="0" smtClean="0">
                <a:solidFill>
                  <a:schemeClr val="accent6"/>
                </a:solidFill>
              </a:rPr>
            </a:br>
            <a:r>
              <a:rPr lang="sl-SI" dirty="0" smtClean="0">
                <a:solidFill>
                  <a:schemeClr val="accent6"/>
                </a:solidFill>
              </a:rPr>
              <a:t>IZDELAŠ SI LAHKO TUDI IGRE ZA UČENJE!</a:t>
            </a:r>
            <a:endParaRPr lang="sl-SI" dirty="0">
              <a:solidFill>
                <a:schemeClr val="accent6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30E5D3EA-041D-4E68-A1D4-D54397BBF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31" t="29939" r="44385" b="10340"/>
          <a:stretch/>
        </p:blipFill>
        <p:spPr>
          <a:xfrm>
            <a:off x="4107765" y="4107765"/>
            <a:ext cx="2607503" cy="25462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257AC1FD-68BD-4F97-92FA-C852F2411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00" t="39790" r="43577" b="17112"/>
          <a:stretch/>
        </p:blipFill>
        <p:spPr>
          <a:xfrm>
            <a:off x="7873218" y="3903784"/>
            <a:ext cx="4318782" cy="295421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57EBD441-D0C2-4041-98D6-4193D28A9A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15" t="42868" r="65846" b="23064"/>
          <a:stretch/>
        </p:blipFill>
        <p:spPr>
          <a:xfrm>
            <a:off x="365760" y="3195337"/>
            <a:ext cx="2799470" cy="36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707EBDD4-51B7-48F3-B1D6-3DED0862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eni roki?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Označba mesta vsebine 10">
            <a:extLst>
              <a:ext uri="{FF2B5EF4-FFF2-40B4-BE49-F238E27FC236}">
                <a16:creationId xmlns="" xmlns:a16="http://schemas.microsoft.com/office/drawing/2014/main" id="{BF496B4B-D62C-4FD0-9D8F-0083D280A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97" r="47169"/>
          <a:stretch/>
        </p:blipFill>
        <p:spPr>
          <a:xfrm>
            <a:off x="5114465" y="1828801"/>
            <a:ext cx="1379971" cy="197542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3D4AE5C9-F056-4F7C-BABF-53DD886F2F0F}"/>
              </a:ext>
            </a:extLst>
          </p:cNvPr>
          <p:cNvSpPr txBox="1"/>
          <p:nvPr/>
        </p:nvSpPr>
        <p:spPr>
          <a:xfrm>
            <a:off x="2203122" y="3942340"/>
            <a:ext cx="7202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5 prstov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1</a:t>
            </a:r>
            <a:r>
              <a:rPr lang="sl-SI" sz="36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  <a:p>
            <a:pPr algn="ctr"/>
            <a:r>
              <a:rPr lang="sl-SI" sz="3600" dirty="0">
                <a:cs typeface="Times New Roman" pitchFamily="18" charset="0"/>
              </a:rPr>
              <a:t>Na eni roki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8BCEB428-DD04-41CC-AB96-5314307F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dveh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CA0382A7-203C-47F6-893D-B1CD4D484DD7}"/>
              </a:ext>
            </a:extLst>
          </p:cNvPr>
          <p:cNvSpPr txBox="1"/>
          <p:nvPr/>
        </p:nvSpPr>
        <p:spPr>
          <a:xfrm>
            <a:off x="2203122" y="3942340"/>
            <a:ext cx="7202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lain" startAt="5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+       5      = 10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2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10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dveh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C912B6DE-19AD-46A7-8DCD-A7A58E56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347" y="1982036"/>
            <a:ext cx="2617928" cy="196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C7507D32-B49B-4D3D-A247-E67331D6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treh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FB0AB2B5-F94E-481A-82DD-27AC6D9048A8}"/>
              </a:ext>
            </a:extLst>
          </p:cNvPr>
          <p:cNvGrpSpPr/>
          <p:nvPr/>
        </p:nvGrpSpPr>
        <p:grpSpPr>
          <a:xfrm>
            <a:off x="3881347" y="1932835"/>
            <a:ext cx="4254059" cy="2009505"/>
            <a:chOff x="3881347" y="1932835"/>
            <a:chExt cx="4254059" cy="2009505"/>
          </a:xfrm>
        </p:grpSpPr>
        <p:pic>
          <p:nvPicPr>
            <p:cNvPr id="5" name="Slika 4">
              <a:extLst>
                <a:ext uri="{FF2B5EF4-FFF2-40B4-BE49-F238E27FC236}">
                  <a16:creationId xmlns="" xmlns:a16="http://schemas.microsoft.com/office/drawing/2014/main" id="{02D6FF1A-474A-4BF6-BDAB-20AC98F7A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1347" y="1982036"/>
              <a:ext cx="2617928" cy="1960304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="" xmlns:a16="http://schemas.microsoft.com/office/drawing/2014/main" id="{1DC5FC6C-CE59-4C7C-BA67-608868A3E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7591" y="1932835"/>
              <a:ext cx="1377815" cy="1975275"/>
            </a:xfrm>
            <a:prstGeom prst="rect">
              <a:avLst/>
            </a:prstGeom>
          </p:spPr>
        </p:pic>
      </p:grp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DF23CE83-E3ED-49F0-A8F7-F10A4403FDF5}"/>
              </a:ext>
            </a:extLst>
          </p:cNvPr>
          <p:cNvSpPr txBox="1"/>
          <p:nvPr/>
        </p:nvSpPr>
        <p:spPr>
          <a:xfrm>
            <a:off x="2203122" y="3942340"/>
            <a:ext cx="72026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5      +       5      +        5    =       15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3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15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treh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petnajst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1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ADF268E0-EF6C-41F8-901A-1A163D4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štirih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="" xmlns:a16="http://schemas.microsoft.com/office/drawing/2014/main" id="{F1DD0286-A71A-4E2F-9ED8-5A3815750165}"/>
              </a:ext>
            </a:extLst>
          </p:cNvPr>
          <p:cNvGrpSpPr/>
          <p:nvPr/>
        </p:nvGrpSpPr>
        <p:grpSpPr>
          <a:xfrm>
            <a:off x="3463337" y="1982036"/>
            <a:ext cx="5442851" cy="1974370"/>
            <a:chOff x="3463337" y="1982036"/>
            <a:chExt cx="5442851" cy="1974370"/>
          </a:xfrm>
        </p:grpSpPr>
        <p:pic>
          <p:nvPicPr>
            <p:cNvPr id="8" name="Slika 7">
              <a:extLst>
                <a:ext uri="{FF2B5EF4-FFF2-40B4-BE49-F238E27FC236}">
                  <a16:creationId xmlns="" xmlns:a16="http://schemas.microsoft.com/office/drawing/2014/main" id="{DBF71032-B9E4-4391-991B-B91C80FAF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3337" y="1982036"/>
              <a:ext cx="2617928" cy="1960304"/>
            </a:xfrm>
            <a:prstGeom prst="rect">
              <a:avLst/>
            </a:prstGeom>
          </p:spPr>
        </p:pic>
        <p:pic>
          <p:nvPicPr>
            <p:cNvPr id="9" name="Slika 8">
              <a:extLst>
                <a:ext uri="{FF2B5EF4-FFF2-40B4-BE49-F238E27FC236}">
                  <a16:creationId xmlns="" xmlns:a16="http://schemas.microsoft.com/office/drawing/2014/main" id="{258B134C-C2F1-4398-8BC7-E00CCA23D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8260" y="1996102"/>
              <a:ext cx="2617928" cy="1960304"/>
            </a:xfrm>
            <a:prstGeom prst="rect">
              <a:avLst/>
            </a:prstGeom>
          </p:spPr>
        </p:pic>
      </p:grpSp>
      <p:sp>
        <p:nvSpPr>
          <p:cNvPr id="11" name="PoljeZBesedilom 10">
            <a:extLst>
              <a:ext uri="{FF2B5EF4-FFF2-40B4-BE49-F238E27FC236}">
                <a16:creationId xmlns="" xmlns:a16="http://schemas.microsoft.com/office/drawing/2014/main" id="{A2F89CB1-C497-4713-BEC5-999AFA1DAEDE}"/>
              </a:ext>
            </a:extLst>
          </p:cNvPr>
          <p:cNvSpPr txBox="1"/>
          <p:nvPr/>
        </p:nvSpPr>
        <p:spPr>
          <a:xfrm>
            <a:off x="2203122" y="3942340"/>
            <a:ext cx="80673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5      +       5      +        5     +        5    =       20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4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20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štirih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dvajset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3ECF8DE7-A7B6-42C9-86E4-C8A93BE2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petih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BB91BB2A-91E9-4E65-A0BD-B63F99690503}"/>
              </a:ext>
            </a:extLst>
          </p:cNvPr>
          <p:cNvGrpSpPr/>
          <p:nvPr/>
        </p:nvGrpSpPr>
        <p:grpSpPr>
          <a:xfrm>
            <a:off x="1796892" y="2070300"/>
            <a:ext cx="6949337" cy="1988528"/>
            <a:chOff x="1796892" y="2070300"/>
            <a:chExt cx="6949337" cy="1988528"/>
          </a:xfrm>
        </p:grpSpPr>
        <p:pic>
          <p:nvPicPr>
            <p:cNvPr id="5" name="Slika 4">
              <a:extLst>
                <a:ext uri="{FF2B5EF4-FFF2-40B4-BE49-F238E27FC236}">
                  <a16:creationId xmlns="" xmlns:a16="http://schemas.microsoft.com/office/drawing/2014/main" id="{48A2B223-F303-46F5-8819-B8D880DB2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6892" y="2083553"/>
              <a:ext cx="5444200" cy="1975275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="" xmlns:a16="http://schemas.microsoft.com/office/drawing/2014/main" id="{BFD482D9-9B32-442B-BBAF-44500350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68414" y="2070300"/>
              <a:ext cx="1377815" cy="1975275"/>
            </a:xfrm>
            <a:prstGeom prst="rect">
              <a:avLst/>
            </a:prstGeom>
          </p:spPr>
        </p:pic>
      </p:grp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8A2EBA9B-747F-42E5-831B-C7B0503A8750}"/>
              </a:ext>
            </a:extLst>
          </p:cNvPr>
          <p:cNvSpPr txBox="1"/>
          <p:nvPr/>
        </p:nvSpPr>
        <p:spPr>
          <a:xfrm>
            <a:off x="678916" y="4045575"/>
            <a:ext cx="92469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5      +       5      +      5     +        5      +      5     =       25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5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25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petih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petindvajset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8BC363A5-C6DD-42B0-9CDF-44091B93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šestih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="" xmlns:a16="http://schemas.microsoft.com/office/drawing/2014/main" id="{EFF9EDC0-4673-48AD-8218-536FEF956722}"/>
              </a:ext>
            </a:extLst>
          </p:cNvPr>
          <p:cNvGrpSpPr/>
          <p:nvPr/>
        </p:nvGrpSpPr>
        <p:grpSpPr>
          <a:xfrm>
            <a:off x="2045355" y="1993324"/>
            <a:ext cx="8265257" cy="1977148"/>
            <a:chOff x="2045355" y="1993324"/>
            <a:chExt cx="8265257" cy="1977148"/>
          </a:xfrm>
        </p:grpSpPr>
        <p:grpSp>
          <p:nvGrpSpPr>
            <p:cNvPr id="5" name="Skupina 4">
              <a:extLst>
                <a:ext uri="{FF2B5EF4-FFF2-40B4-BE49-F238E27FC236}">
                  <a16:creationId xmlns="" xmlns:a16="http://schemas.microsoft.com/office/drawing/2014/main" id="{AF029F7B-B2CE-4DAC-BB34-D59898ABF213}"/>
                </a:ext>
              </a:extLst>
            </p:cNvPr>
            <p:cNvGrpSpPr/>
            <p:nvPr/>
          </p:nvGrpSpPr>
          <p:grpSpPr>
            <a:xfrm>
              <a:off x="2045355" y="1996102"/>
              <a:ext cx="5442851" cy="1974370"/>
              <a:chOff x="3463337" y="1982036"/>
              <a:chExt cx="5442851" cy="1974370"/>
            </a:xfrm>
          </p:grpSpPr>
          <p:pic>
            <p:nvPicPr>
              <p:cNvPr id="6" name="Slika 5">
                <a:extLst>
                  <a:ext uri="{FF2B5EF4-FFF2-40B4-BE49-F238E27FC236}">
                    <a16:creationId xmlns="" xmlns:a16="http://schemas.microsoft.com/office/drawing/2014/main" id="{CD91E4B8-1FB2-437D-BD6E-C9D495BD4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63337" y="1982036"/>
                <a:ext cx="2617928" cy="1960304"/>
              </a:xfrm>
              <a:prstGeom prst="rect">
                <a:avLst/>
              </a:prstGeom>
            </p:spPr>
          </p:pic>
          <p:pic>
            <p:nvPicPr>
              <p:cNvPr id="7" name="Slika 6">
                <a:extLst>
                  <a:ext uri="{FF2B5EF4-FFF2-40B4-BE49-F238E27FC236}">
                    <a16:creationId xmlns="" xmlns:a16="http://schemas.microsoft.com/office/drawing/2014/main" id="{294D7995-83A4-47F5-B91E-03A2CAA0E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8260" y="1996102"/>
                <a:ext cx="2617928" cy="1960304"/>
              </a:xfrm>
              <a:prstGeom prst="rect">
                <a:avLst/>
              </a:prstGeom>
            </p:spPr>
          </p:pic>
        </p:grpSp>
        <p:pic>
          <p:nvPicPr>
            <p:cNvPr id="8" name="Slika 7">
              <a:extLst>
                <a:ext uri="{FF2B5EF4-FFF2-40B4-BE49-F238E27FC236}">
                  <a16:creationId xmlns="" xmlns:a16="http://schemas.microsoft.com/office/drawing/2014/main" id="{A2AB16DC-F015-43DA-8442-BCE89A4B5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5201" y="1993324"/>
              <a:ext cx="2615411" cy="1963082"/>
            </a:xfrm>
            <a:prstGeom prst="rect">
              <a:avLst/>
            </a:prstGeom>
          </p:spPr>
        </p:pic>
      </p:grpSp>
      <p:sp>
        <p:nvSpPr>
          <p:cNvPr id="10" name="PoljeZBesedilom 9">
            <a:extLst>
              <a:ext uri="{FF2B5EF4-FFF2-40B4-BE49-F238E27FC236}">
                <a16:creationId xmlns="" xmlns:a16="http://schemas.microsoft.com/office/drawing/2014/main" id="{0DCEF02A-0373-416C-8910-E8D562A373CD}"/>
              </a:ext>
            </a:extLst>
          </p:cNvPr>
          <p:cNvSpPr txBox="1"/>
          <p:nvPr/>
        </p:nvSpPr>
        <p:spPr>
          <a:xfrm>
            <a:off x="678915" y="4045575"/>
            <a:ext cx="10850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5      +         5      +      5     +          5      +      5     +        5     =   30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6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30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šestih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trideset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78902491-8CCD-47B8-B7F2-4CA0EF79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sedmih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="" xmlns:a16="http://schemas.microsoft.com/office/drawing/2014/main" id="{89AEB478-C77F-4379-B6BA-4BD5AAC616EF}"/>
              </a:ext>
            </a:extLst>
          </p:cNvPr>
          <p:cNvGrpSpPr/>
          <p:nvPr/>
        </p:nvGrpSpPr>
        <p:grpSpPr>
          <a:xfrm>
            <a:off x="838200" y="1993324"/>
            <a:ext cx="8265257" cy="1977148"/>
            <a:chOff x="838200" y="1993324"/>
            <a:chExt cx="8265257" cy="1977148"/>
          </a:xfrm>
        </p:grpSpPr>
        <p:grpSp>
          <p:nvGrpSpPr>
            <p:cNvPr id="6" name="Skupina 5">
              <a:extLst>
                <a:ext uri="{FF2B5EF4-FFF2-40B4-BE49-F238E27FC236}">
                  <a16:creationId xmlns="" xmlns:a16="http://schemas.microsoft.com/office/drawing/2014/main" id="{5423BA91-5D66-4B1F-9FB6-05E09D1AFBC0}"/>
                </a:ext>
              </a:extLst>
            </p:cNvPr>
            <p:cNvGrpSpPr/>
            <p:nvPr/>
          </p:nvGrpSpPr>
          <p:grpSpPr>
            <a:xfrm>
              <a:off x="838200" y="1996102"/>
              <a:ext cx="5442851" cy="1974370"/>
              <a:chOff x="3463337" y="1982036"/>
              <a:chExt cx="5442851" cy="1974370"/>
            </a:xfrm>
          </p:grpSpPr>
          <p:pic>
            <p:nvPicPr>
              <p:cNvPr id="8" name="Slika 7">
                <a:extLst>
                  <a:ext uri="{FF2B5EF4-FFF2-40B4-BE49-F238E27FC236}">
                    <a16:creationId xmlns="" xmlns:a16="http://schemas.microsoft.com/office/drawing/2014/main" id="{50B86D67-11DF-491C-B7DB-8BADC85F1A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63337" y="1982036"/>
                <a:ext cx="2617928" cy="1960304"/>
              </a:xfrm>
              <a:prstGeom prst="rect">
                <a:avLst/>
              </a:prstGeom>
            </p:spPr>
          </p:pic>
          <p:pic>
            <p:nvPicPr>
              <p:cNvPr id="9" name="Slika 8">
                <a:extLst>
                  <a:ext uri="{FF2B5EF4-FFF2-40B4-BE49-F238E27FC236}">
                    <a16:creationId xmlns="" xmlns:a16="http://schemas.microsoft.com/office/drawing/2014/main" id="{C0F4175F-7C9A-4B33-8134-A07B763E7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8260" y="1996102"/>
                <a:ext cx="2617928" cy="1960304"/>
              </a:xfrm>
              <a:prstGeom prst="rect">
                <a:avLst/>
              </a:prstGeom>
            </p:spPr>
          </p:pic>
        </p:grpSp>
        <p:pic>
          <p:nvPicPr>
            <p:cNvPr id="7" name="Slika 6">
              <a:extLst>
                <a:ext uri="{FF2B5EF4-FFF2-40B4-BE49-F238E27FC236}">
                  <a16:creationId xmlns="" xmlns:a16="http://schemas.microsoft.com/office/drawing/2014/main" id="{FC5305DC-5E9C-4C88-AC29-CD838C9A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8046" y="1993324"/>
              <a:ext cx="2615411" cy="1963082"/>
            </a:xfrm>
            <a:prstGeom prst="rect">
              <a:avLst/>
            </a:prstGeom>
          </p:spPr>
        </p:pic>
      </p:grpSp>
      <p:pic>
        <p:nvPicPr>
          <p:cNvPr id="10" name="Označba mesta vsebine 10">
            <a:extLst>
              <a:ext uri="{FF2B5EF4-FFF2-40B4-BE49-F238E27FC236}">
                <a16:creationId xmlns="" xmlns:a16="http://schemas.microsoft.com/office/drawing/2014/main" id="{BE285C1C-ABB9-4C66-B7AE-1A161E667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97" r="47169"/>
          <a:stretch/>
        </p:blipFill>
        <p:spPr>
          <a:xfrm>
            <a:off x="9310452" y="1980980"/>
            <a:ext cx="1379971" cy="197542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="" xmlns:a16="http://schemas.microsoft.com/office/drawing/2014/main" id="{A3BC03B0-D5FC-471D-A57B-664BBF145E37}"/>
              </a:ext>
            </a:extLst>
          </p:cNvPr>
          <p:cNvSpPr txBox="1"/>
          <p:nvPr/>
        </p:nvSpPr>
        <p:spPr>
          <a:xfrm>
            <a:off x="678915" y="4045575"/>
            <a:ext cx="10850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5      +         5      +      5     +       5      +       5     +        5         +   5    =   35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7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35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sedmih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petintrideset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F82489E0-0585-4A0B-8D6D-80FC27B0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D9FCBA"/>
          </a:solidFill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Koliko prstov je na osmih rokah?</a:t>
            </a:r>
            <a:endParaRPr lang="sl-SI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EC78B0F9-2356-428D-A815-BA87DBFD15B6}"/>
              </a:ext>
            </a:extLst>
          </p:cNvPr>
          <p:cNvGrpSpPr/>
          <p:nvPr/>
        </p:nvGrpSpPr>
        <p:grpSpPr>
          <a:xfrm>
            <a:off x="600617" y="2328180"/>
            <a:ext cx="10990765" cy="1975275"/>
            <a:chOff x="689519" y="2342888"/>
            <a:chExt cx="10990765" cy="1975275"/>
          </a:xfrm>
        </p:grpSpPr>
        <p:pic>
          <p:nvPicPr>
            <p:cNvPr id="5" name="Slika 4">
              <a:extLst>
                <a:ext uri="{FF2B5EF4-FFF2-40B4-BE49-F238E27FC236}">
                  <a16:creationId xmlns="" xmlns:a16="http://schemas.microsoft.com/office/drawing/2014/main" id="{A413B42D-544B-43FB-9C29-65D3AB368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9519" y="2342888"/>
              <a:ext cx="8260796" cy="1975275"/>
            </a:xfrm>
            <a:prstGeom prst="rect">
              <a:avLst/>
            </a:prstGeom>
          </p:spPr>
        </p:pic>
        <p:pic>
          <p:nvPicPr>
            <p:cNvPr id="6" name="Slika 5">
              <a:extLst>
                <a:ext uri="{FF2B5EF4-FFF2-40B4-BE49-F238E27FC236}">
                  <a16:creationId xmlns="" xmlns:a16="http://schemas.microsoft.com/office/drawing/2014/main" id="{CBA3C45D-F118-414D-94B5-130B19DFD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4873" y="2355081"/>
              <a:ext cx="2615411" cy="1963082"/>
            </a:xfrm>
            <a:prstGeom prst="rect">
              <a:avLst/>
            </a:prstGeom>
          </p:spPr>
        </p:pic>
      </p:grpSp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173B47A0-F273-4F76-AF9F-2D23C81FB79F}"/>
              </a:ext>
            </a:extLst>
          </p:cNvPr>
          <p:cNvSpPr txBox="1"/>
          <p:nvPr/>
        </p:nvSpPr>
        <p:spPr>
          <a:xfrm>
            <a:off x="503325" y="4303455"/>
            <a:ext cx="115826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     5      +        5      +      5     +       5      +       5     +        5         +   5     +      5  =   40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600" b="1" dirty="0">
                <a:solidFill>
                  <a:srgbClr val="FF0000"/>
                </a:solidFill>
                <a:cs typeface="Calibri" pitchFamily="34" charset="0"/>
              </a:rPr>
              <a:t>                                           8 ·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 = </a:t>
            </a:r>
            <a:r>
              <a:rPr lang="sl-SI" sz="3600" b="1" dirty="0">
                <a:solidFill>
                  <a:srgbClr val="FF0000"/>
                </a:solidFill>
                <a:cs typeface="Times New Roman" pitchFamily="18" charset="0"/>
              </a:rPr>
              <a:t>40</a:t>
            </a:r>
          </a:p>
          <a:p>
            <a:endParaRPr lang="sl-SI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sl-SI" sz="3600" dirty="0">
                <a:cs typeface="Times New Roman" pitchFamily="18" charset="0"/>
              </a:rPr>
              <a:t>Na osmih rokah je</a:t>
            </a:r>
            <a:r>
              <a:rPr lang="sl-SI" sz="3600" dirty="0">
                <a:solidFill>
                  <a:srgbClr val="FF0000"/>
                </a:solidFill>
                <a:cs typeface="Times New Roman" pitchFamily="18" charset="0"/>
              </a:rPr>
              <a:t> štirideset </a:t>
            </a:r>
            <a:r>
              <a:rPr lang="sl-SI" sz="3600" dirty="0">
                <a:cs typeface="Times New Roman" pitchFamily="18" charset="0"/>
              </a:rPr>
              <a:t>prstov.</a:t>
            </a:r>
          </a:p>
          <a:p>
            <a:pPr algn="ctr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392</Words>
  <Application>Microsoft Office PowerPoint</Application>
  <PresentationFormat>Po meri</PresentationFormat>
  <Paragraphs>73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POŠTEVANKA ŠTEVILA 5</vt:lpstr>
      <vt:lpstr>Koliko prstov je na eni roki?</vt:lpstr>
      <vt:lpstr>Koliko prstov je na dveh rokah?</vt:lpstr>
      <vt:lpstr>Koliko prstov je na treh rokah?</vt:lpstr>
      <vt:lpstr>Koliko prstov je na štirih rokah?</vt:lpstr>
      <vt:lpstr>Koliko prstov je na petih rokah?</vt:lpstr>
      <vt:lpstr>Koliko prstov je na šestih rokah?</vt:lpstr>
      <vt:lpstr>Koliko prstov je na sedmih rokah?</vt:lpstr>
      <vt:lpstr>Koliko prstov je na osmih rokah?</vt:lpstr>
      <vt:lpstr>Koliko prstov je na devetih rokah?</vt:lpstr>
      <vt:lpstr>Koliko prstov je na desetih rokah?</vt:lpstr>
      <vt:lpstr>PowerPointova predstavitev</vt:lpstr>
      <vt:lpstr>  REŠI NALOGE V DZ, STRAN 78! POŠTEVANKO ŠTEVILA 5 SE NAUČI NA PAMET. IZDELAŠ SI LAHKO TUDI IGRE ZA UČENJE!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POŠTEVANKA ŠTEVILA 5</dc:title>
  <dc:creator>ksenjab@osbistricaobsotli.si</dc:creator>
  <cp:lastModifiedBy>Terezija Audic</cp:lastModifiedBy>
  <cp:revision>17</cp:revision>
  <dcterms:created xsi:type="dcterms:W3CDTF">2020-12-16T09:27:30Z</dcterms:created>
  <dcterms:modified xsi:type="dcterms:W3CDTF">2021-01-13T11:26:35Z</dcterms:modified>
</cp:coreProperties>
</file>