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7" d="100"/>
          <a:sy n="67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4F6B9B-FED6-4210-B39C-015F1AE18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E4653E-3FB3-4434-B0CE-294E10D6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EC30D09-5317-40CF-A836-C85EAC9C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04F0C55-2B08-400B-A86C-E5DD44F5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B75AEB0-26FA-42EC-AEE6-0A1E6E4B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518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B54DD3-29B9-4205-AF9F-E3B70941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6007DAC5-2417-4D56-87E0-2CF0B349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FA7094F-EA9E-4620-8E6D-836715A1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D792169-D84B-4B59-8325-66EE55E6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753C5FC-6860-4F3C-B454-BCB8F0AB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9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9BC6BA8F-6088-4FBE-8263-C25133B3D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A8B2C001-6DE2-4FD1-BE4A-7E80E3626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AEBE680-5625-4FC2-9ABC-AC248E40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82FA5D7-9BAC-45E6-9DC0-3593DF43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1C8B3EF-0801-4F2B-B122-4FE97B48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37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3963DD-7019-4E9A-A813-0BBA1DB6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3560D2C-EAA8-4499-82FE-F6B4CC6B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B0AD720-0DB3-4394-B21E-F93DD4B3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4A2863C-6E30-4D34-8E36-0DB0AAFD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F0E22B5-A70F-4D82-8C48-54D899C8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05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FB56D9-7D3B-4326-A838-7FB3DCD1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AF3A1AC9-3CE3-4C22-979C-807B11DCF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24CF5F0-4AF6-439B-B471-14DF282F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B84D0D7-5C69-4D59-AF44-A96C3FE3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858DAF96-2851-4220-A82F-7F063A33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37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11B299-6866-4F63-9D75-C0FDE4B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DF5F6BC-DC72-4F0E-BD25-A883D7AC0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26394C65-209C-4E0B-966B-181DB7E5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9373A418-9AD9-44C0-81F3-B7002F26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5B54084E-B7E3-4E5F-A556-FED9C1DC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D44B44D-D7AA-47CF-B5FD-2660BF86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31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BD28F8-DCCF-4999-9479-FAF923B0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FC1114C2-5FBE-45D8-A0B0-C4692977F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3CDCD73B-BE91-459A-B1F2-A4DA7E1EF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BBA8A11D-D72B-4823-9B99-2F4DBC56D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B3537148-261B-46A9-80E6-DCDF6D2BD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8F281514-C71A-46A1-A406-DF15831A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98B8D6A8-BBC6-4DED-98A3-47EE1580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475C6F1A-4AA8-4373-B41A-EEFC6BBC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07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59880C-3DFC-4CBF-9FAB-1834C541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93ECC20F-B83C-4532-AA69-3127FEEA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7E1D9BD5-CEB5-416D-B195-25731B2C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E51A03DF-D099-415B-865E-B287435B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76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D99A728E-7415-491B-9747-991061AC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D79A3677-DBF4-48E5-8FDD-221554DB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4B393480-23B3-4AA7-89C6-FB00F63A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23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6A28CE-B431-40BE-AF11-4F2073B1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E0F8A94-D33A-4923-AB06-A1A003BD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8ABE084-ABD5-40AC-9ABE-A4CBD4AD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358A98C1-84F1-4EB4-A32B-448796E1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1BC46C09-89C9-422E-B32B-DE4ACDC9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F987F6C-FE5D-48DE-9A16-47E8DDAB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567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01B7CE-C774-4163-9B06-FCE99C7F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2937EBE7-FEF0-4D3E-9480-FC2110361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9B8DA82B-C794-4DD6-B5DE-C67AAFA0D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BD664AF-5E24-4C36-8314-FC51FE6D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D91DB3A3-A4BB-484B-8BFA-94B1872E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4F6F324-2765-4DCF-ACF0-61159307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816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948BD8F3-03D3-467B-8C70-B3ED2285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CB191D6F-606E-4D8A-9881-AD03F50D1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9CEA7F7-2049-4AE5-9102-7520AC3F5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50FA3-5A10-4CFE-BA8B-CBF3B6B89246}" type="datetimeFigureOut">
              <a:rPr lang="sl-SI" smtClean="0"/>
              <a:t>11.1.2021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30803AD-891A-4897-8A28-93E0FA44A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25751F32-D6EE-46F8-9100-CB3FE1BDB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4A2E-429B-4C72-8EA7-038956BB6E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503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4">
            <a:extLst>
              <a:ext uri="{FF2B5EF4-FFF2-40B4-BE49-F238E27FC236}">
                <a16:creationId xmlns:a16="http://schemas.microsoft.com/office/drawing/2014/main" xmlns="" id="{5622899C-44F2-4D17-A3B7-38477012D65C}"/>
              </a:ext>
            </a:extLst>
          </p:cNvPr>
          <p:cNvSpPr/>
          <p:nvPr/>
        </p:nvSpPr>
        <p:spPr>
          <a:xfrm>
            <a:off x="3870415" y="1009468"/>
            <a:ext cx="7010400" cy="2577738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POŠTEVANKA ŠTEVILA </a:t>
            </a:r>
            <a:endParaRPr lang="sl-SI" sz="5400" dirty="0">
              <a:solidFill>
                <a:schemeClr val="tx1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967AEFB9-F17B-4231-A73D-C7AB53B6CB64}"/>
              </a:ext>
            </a:extLst>
          </p:cNvPr>
          <p:cNvSpPr/>
          <p:nvPr/>
        </p:nvSpPr>
        <p:spPr>
          <a:xfrm>
            <a:off x="511116" y="4130309"/>
            <a:ext cx="383829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3200" b="0" cap="none" spc="0" dirty="0">
                <a:ln w="0"/>
                <a:solidFill>
                  <a:schemeClr val="tx1"/>
                </a:solidFill>
              </a:rPr>
              <a:t>PRIPRAVI: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3200" dirty="0" smtClean="0">
                <a:ln w="0"/>
              </a:rPr>
              <a:t>šolski </a:t>
            </a:r>
            <a:r>
              <a:rPr lang="sl-SI" sz="3200" dirty="0">
                <a:ln w="0"/>
              </a:rPr>
              <a:t>zvezek,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3200" b="0" cap="none" spc="0" dirty="0">
                <a:ln w="0"/>
                <a:solidFill>
                  <a:schemeClr val="tx1"/>
                </a:solidFill>
              </a:rPr>
              <a:t>DZ za matematiko,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3200" dirty="0">
                <a:ln w="0"/>
              </a:rPr>
              <a:t>peresnico.</a:t>
            </a:r>
            <a:endParaRPr lang="sl-SI" sz="32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B0D8C91-EEF6-427E-991F-338E3AD6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9" y="1986476"/>
            <a:ext cx="2099317" cy="16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355420A3-7BA0-49DE-A0A2-FFEB91F59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95021" y="1358666"/>
            <a:ext cx="1941185" cy="15887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0F3D0631-BF69-4307-B18B-9408229E1204}"/>
              </a:ext>
            </a:extLst>
          </p:cNvPr>
          <p:cNvSpPr txBox="1"/>
          <p:nvPr/>
        </p:nvSpPr>
        <p:spPr>
          <a:xfrm>
            <a:off x="3439089" y="226430"/>
            <a:ext cx="3796895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jajc je na sliki?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5DA73EFD-8B5A-4A16-AA51-1256BEF605C3}"/>
              </a:ext>
            </a:extLst>
          </p:cNvPr>
          <p:cNvSpPr txBox="1"/>
          <p:nvPr/>
        </p:nvSpPr>
        <p:spPr>
          <a:xfrm>
            <a:off x="2321235" y="1818594"/>
            <a:ext cx="40412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jajc je v eni škatli?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FDCD0070-8A0F-497C-8206-2FC31116A797}"/>
              </a:ext>
            </a:extLst>
          </p:cNvPr>
          <p:cNvSpPr txBox="1"/>
          <p:nvPr/>
        </p:nvSpPr>
        <p:spPr>
          <a:xfrm>
            <a:off x="1294433" y="2689220"/>
            <a:ext cx="35707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škatel imamo?</a:t>
            </a:r>
          </a:p>
        </p:txBody>
      </p:sp>
      <p:sp>
        <p:nvSpPr>
          <p:cNvPr id="8" name="Pravokotnik: zaokroženi vogali 11">
            <a:extLst>
              <a:ext uri="{FF2B5EF4-FFF2-40B4-BE49-F238E27FC236}">
                <a16:creationId xmlns:a16="http://schemas.microsoft.com/office/drawing/2014/main" xmlns="" id="{66C475D9-3850-4095-99A5-B8378EC1801B}"/>
              </a:ext>
            </a:extLst>
          </p:cNvPr>
          <p:cNvSpPr/>
          <p:nvPr/>
        </p:nvSpPr>
        <p:spPr>
          <a:xfrm>
            <a:off x="6773107" y="1734108"/>
            <a:ext cx="1087391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latin typeface="Calibri"/>
              </a:rPr>
              <a:t>10</a:t>
            </a:r>
          </a:p>
        </p:txBody>
      </p:sp>
      <p:sp>
        <p:nvSpPr>
          <p:cNvPr id="9" name="Pravokotnik: zaokroženi vogali 11">
            <a:extLst>
              <a:ext uri="{FF2B5EF4-FFF2-40B4-BE49-F238E27FC236}">
                <a16:creationId xmlns:a16="http://schemas.microsoft.com/office/drawing/2014/main" xmlns="" id="{3A92E228-97B6-4B9B-B60F-CD320C59F7FA}"/>
              </a:ext>
            </a:extLst>
          </p:cNvPr>
          <p:cNvSpPr/>
          <p:nvPr/>
        </p:nvSpPr>
        <p:spPr>
          <a:xfrm>
            <a:off x="9332935" y="2385367"/>
            <a:ext cx="2564044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1 ·  10 = </a:t>
            </a:r>
            <a:r>
              <a:rPr lang="sl-SI" sz="3600" dirty="0">
                <a:solidFill>
                  <a:srgbClr val="FF0000"/>
                </a:solidFill>
              </a:rPr>
              <a:t>10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E4634F01-7F28-49EE-8D4B-BE8C5171EFD6}"/>
              </a:ext>
            </a:extLst>
          </p:cNvPr>
          <p:cNvSpPr txBox="1"/>
          <p:nvPr/>
        </p:nvSpPr>
        <p:spPr>
          <a:xfrm>
            <a:off x="4935133" y="2689220"/>
            <a:ext cx="16872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škatlo.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EED6E3B-EB6C-4378-851D-8968DA36E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713045" y="3825083"/>
            <a:ext cx="1726044" cy="141264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1EA49FD-D6F6-4BC8-8DA8-DF6206DA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8660" y="4023666"/>
            <a:ext cx="1726044" cy="1412643"/>
          </a:xfrm>
          <a:prstGeom prst="rect">
            <a:avLst/>
          </a:prstGeom>
        </p:spPr>
      </p:pic>
      <p:sp>
        <p:nvSpPr>
          <p:cNvPr id="15" name="Pravokotnik: zaokroženi vogali 11">
            <a:extLst>
              <a:ext uri="{FF2B5EF4-FFF2-40B4-BE49-F238E27FC236}">
                <a16:creationId xmlns:a16="http://schemas.microsoft.com/office/drawing/2014/main" xmlns="" id="{5B0CED7D-B2FD-4976-86D1-1BCB525233D8}"/>
              </a:ext>
            </a:extLst>
          </p:cNvPr>
          <p:cNvSpPr/>
          <p:nvPr/>
        </p:nvSpPr>
        <p:spPr>
          <a:xfrm>
            <a:off x="6456811" y="5038412"/>
            <a:ext cx="2807374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latin typeface="Calibri"/>
              </a:rPr>
              <a:t>10 + 10 = 20</a:t>
            </a:r>
          </a:p>
        </p:txBody>
      </p:sp>
      <p:sp>
        <p:nvSpPr>
          <p:cNvPr id="16" name="Pravokotnik: zaokroženi vogali 11">
            <a:extLst>
              <a:ext uri="{FF2B5EF4-FFF2-40B4-BE49-F238E27FC236}">
                <a16:creationId xmlns:a16="http://schemas.microsoft.com/office/drawing/2014/main" xmlns="" id="{D97B4167-6DC8-4992-A5E8-A61A5A64DA3B}"/>
              </a:ext>
            </a:extLst>
          </p:cNvPr>
          <p:cNvSpPr/>
          <p:nvPr/>
        </p:nvSpPr>
        <p:spPr>
          <a:xfrm>
            <a:off x="9451541" y="5872632"/>
            <a:ext cx="2564044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2 ·  10 = </a:t>
            </a:r>
            <a:r>
              <a:rPr lang="sl-SI" sz="3600" dirty="0">
                <a:solidFill>
                  <a:srgbClr val="FF0000"/>
                </a:solidFill>
              </a:rPr>
              <a:t>20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9877CDDA-DC0B-4335-8803-7043E51CAEF5}"/>
              </a:ext>
            </a:extLst>
          </p:cNvPr>
          <p:cNvSpPr txBox="1"/>
          <p:nvPr/>
        </p:nvSpPr>
        <p:spPr>
          <a:xfrm>
            <a:off x="2099294" y="5111673"/>
            <a:ext cx="41949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jajc je v dveh škatlah?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7BBC94CF-9D07-414C-8C6F-D0B2403AA01D}"/>
              </a:ext>
            </a:extLst>
          </p:cNvPr>
          <p:cNvSpPr txBox="1"/>
          <p:nvPr/>
        </p:nvSpPr>
        <p:spPr>
          <a:xfrm>
            <a:off x="1162748" y="6032060"/>
            <a:ext cx="35707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škatel imamo?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FC4BA38E-E625-4C81-8C32-AD00BED660A1}"/>
              </a:ext>
            </a:extLst>
          </p:cNvPr>
          <p:cNvSpPr txBox="1"/>
          <p:nvPr/>
        </p:nvSpPr>
        <p:spPr>
          <a:xfrm>
            <a:off x="4935133" y="6041431"/>
            <a:ext cx="16872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škatli.</a:t>
            </a:r>
          </a:p>
        </p:txBody>
      </p:sp>
    </p:spTree>
    <p:extLst>
      <p:ext uri="{BB962C8B-B14F-4D97-AF65-F5344CB8AC3E}">
        <p14:creationId xmlns:p14="http://schemas.microsoft.com/office/powerpoint/2010/main" val="29436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26710A59-3C11-44E9-B7F8-09BC3D7EBCA8}"/>
              </a:ext>
            </a:extLst>
          </p:cNvPr>
          <p:cNvSpPr txBox="1"/>
          <p:nvPr/>
        </p:nvSpPr>
        <p:spPr>
          <a:xfrm>
            <a:off x="3439089" y="226430"/>
            <a:ext cx="3796895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jajc je na sliki?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67E3CFE-DDB8-49E7-91DE-A64F92071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34480" y="1463307"/>
            <a:ext cx="971181" cy="79484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9BD295A-221F-4498-A140-6DF654C0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113932" y="1454757"/>
            <a:ext cx="1009434" cy="826149"/>
          </a:xfrm>
          <a:prstGeom prst="rect">
            <a:avLst/>
          </a:prstGeom>
        </p:spPr>
      </p:pic>
      <p:sp>
        <p:nvSpPr>
          <p:cNvPr id="5" name="Pravokotnik: zaokroženi vogali 11">
            <a:extLst>
              <a:ext uri="{FF2B5EF4-FFF2-40B4-BE49-F238E27FC236}">
                <a16:creationId xmlns:a16="http://schemas.microsoft.com/office/drawing/2014/main" xmlns="" id="{7939D72F-2086-4D0B-9349-AB92DAC7ECD9}"/>
              </a:ext>
            </a:extLst>
          </p:cNvPr>
          <p:cNvSpPr/>
          <p:nvPr/>
        </p:nvSpPr>
        <p:spPr>
          <a:xfrm>
            <a:off x="3422471" y="985838"/>
            <a:ext cx="3971691" cy="12248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latin typeface="Calibri"/>
              </a:rPr>
              <a:t>10 + 10 + 10 = </a:t>
            </a:r>
            <a:r>
              <a:rPr lang="sl-SI" sz="3600" dirty="0" smtClean="0">
                <a:latin typeface="Calibri"/>
              </a:rPr>
              <a:t>30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 smtClean="0">
                <a:latin typeface="Calibri"/>
              </a:rPr>
              <a:t>seštevanje</a:t>
            </a:r>
            <a:endParaRPr lang="sl-SI" sz="3600" dirty="0">
              <a:latin typeface="Calibri"/>
            </a:endParaRP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xmlns="" id="{88B003D2-BCD0-4316-AE40-318285562E6C}"/>
              </a:ext>
            </a:extLst>
          </p:cNvPr>
          <p:cNvSpPr/>
          <p:nvPr/>
        </p:nvSpPr>
        <p:spPr>
          <a:xfrm>
            <a:off x="8824404" y="1671619"/>
            <a:ext cx="3151507" cy="117159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3 ·  10 = </a:t>
            </a:r>
            <a:r>
              <a:rPr lang="sl-SI" sz="3600" dirty="0" smtClean="0">
                <a:solidFill>
                  <a:srgbClr val="FF0000"/>
                </a:solidFill>
              </a:rPr>
              <a:t>30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 smtClean="0">
                <a:solidFill>
                  <a:srgbClr val="FF0000"/>
                </a:solidFill>
                <a:latin typeface="Calibri"/>
              </a:rPr>
              <a:t>množenje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D7ABE65-150F-4349-AA54-A4255DE239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34480" y="3284231"/>
            <a:ext cx="1042375" cy="85310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F8FE4FE-9F35-496D-B51C-A0062DADB8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235985" y="3203976"/>
            <a:ext cx="1034712" cy="8468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A9705A7-FEC0-491C-88C9-D416BCBB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208114" y="3253665"/>
            <a:ext cx="1009435" cy="826150"/>
          </a:xfrm>
          <a:prstGeom prst="rect">
            <a:avLst/>
          </a:prstGeom>
        </p:spPr>
      </p:pic>
      <p:sp>
        <p:nvSpPr>
          <p:cNvPr id="10" name="Pravokotnik: zaokroženi vogali 11">
            <a:extLst>
              <a:ext uri="{FF2B5EF4-FFF2-40B4-BE49-F238E27FC236}">
                <a16:creationId xmlns:a16="http://schemas.microsoft.com/office/drawing/2014/main" xmlns="" id="{30A188BA-925F-41F5-965C-919AFF67025F}"/>
              </a:ext>
            </a:extLst>
          </p:cNvPr>
          <p:cNvSpPr/>
          <p:nvPr/>
        </p:nvSpPr>
        <p:spPr>
          <a:xfrm>
            <a:off x="4509856" y="3409269"/>
            <a:ext cx="4314548" cy="6005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latin typeface="Calibri"/>
              </a:rPr>
              <a:t>10 + 10 + 10 + 10 = 40</a:t>
            </a:r>
          </a:p>
        </p:txBody>
      </p:sp>
      <p:sp>
        <p:nvSpPr>
          <p:cNvPr id="11" name="Pravokotnik: zaokroženi vogali 11">
            <a:extLst>
              <a:ext uri="{FF2B5EF4-FFF2-40B4-BE49-F238E27FC236}">
                <a16:creationId xmlns:a16="http://schemas.microsoft.com/office/drawing/2014/main" xmlns="" id="{6A275E3D-5BC1-4495-9D22-DC8309C46299}"/>
              </a:ext>
            </a:extLst>
          </p:cNvPr>
          <p:cNvSpPr/>
          <p:nvPr/>
        </p:nvSpPr>
        <p:spPr>
          <a:xfrm>
            <a:off x="9493476" y="3402066"/>
            <a:ext cx="2564044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4 ·  10 = </a:t>
            </a:r>
            <a:r>
              <a:rPr lang="sl-SI" sz="3600" dirty="0">
                <a:solidFill>
                  <a:srgbClr val="FF0000"/>
                </a:solidFill>
              </a:rPr>
              <a:t>40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098792B-BF53-4629-AE53-855AEF14E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901284" y="4996802"/>
            <a:ext cx="1042375" cy="85310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F47123E5-8044-4B34-8109-78E7681B39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31611" y="5052574"/>
            <a:ext cx="1034712" cy="84683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D3595BE2-8859-44F9-A87B-33DE773AD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961938" y="5060970"/>
            <a:ext cx="1034712" cy="84683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B600F3A4-AC45-4CEE-B1BB-ED67859E1D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2068" y="5118495"/>
            <a:ext cx="972673" cy="796063"/>
          </a:xfrm>
          <a:prstGeom prst="rect">
            <a:avLst/>
          </a:prstGeom>
        </p:spPr>
      </p:pic>
      <p:sp>
        <p:nvSpPr>
          <p:cNvPr id="16" name="Pravokotnik: zaokroženi vogali 11">
            <a:extLst>
              <a:ext uri="{FF2B5EF4-FFF2-40B4-BE49-F238E27FC236}">
                <a16:creationId xmlns:a16="http://schemas.microsoft.com/office/drawing/2014/main" xmlns="" id="{F8DA8A11-34F1-4637-8A68-AF5A1151C1AD}"/>
              </a:ext>
            </a:extLst>
          </p:cNvPr>
          <p:cNvSpPr/>
          <p:nvPr/>
        </p:nvSpPr>
        <p:spPr>
          <a:xfrm>
            <a:off x="5068149" y="5143633"/>
            <a:ext cx="4146871" cy="6005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dirty="0">
                <a:latin typeface="Calibri"/>
              </a:rPr>
              <a:t>10 + 10 + 10 + 10 + 10 = 50</a:t>
            </a:r>
          </a:p>
        </p:txBody>
      </p:sp>
      <p:sp>
        <p:nvSpPr>
          <p:cNvPr id="17" name="Pravokotnik: zaokroženi vogali 11">
            <a:extLst>
              <a:ext uri="{FF2B5EF4-FFF2-40B4-BE49-F238E27FC236}">
                <a16:creationId xmlns:a16="http://schemas.microsoft.com/office/drawing/2014/main" xmlns="" id="{16AECA01-7640-417F-A9E0-CDE74A8B1880}"/>
              </a:ext>
            </a:extLst>
          </p:cNvPr>
          <p:cNvSpPr/>
          <p:nvPr/>
        </p:nvSpPr>
        <p:spPr>
          <a:xfrm>
            <a:off x="9608907" y="5118495"/>
            <a:ext cx="2448613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5 ·  10 = </a:t>
            </a:r>
            <a:r>
              <a:rPr lang="sl-SI" sz="3600" dirty="0">
                <a:solidFill>
                  <a:srgbClr val="FF0000"/>
                </a:solidFill>
              </a:rPr>
              <a:t>50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E7F59F03-190C-4AA3-9B39-11D36DC361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096515" y="1463307"/>
            <a:ext cx="1042375" cy="853109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0ADD7CBA-09C4-4422-9140-D6DCD41C81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245869" y="3200839"/>
            <a:ext cx="1042375" cy="853109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45C18515-7CD1-43A2-A39D-095CB605A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870957" y="5017329"/>
            <a:ext cx="1042375" cy="8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C192716-1349-4C7B-AFDE-1B5EED26C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69424" y="1070459"/>
            <a:ext cx="863133" cy="70641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A4B87CE1-469E-4F8F-BCA4-779DA59A1FFE}"/>
              </a:ext>
            </a:extLst>
          </p:cNvPr>
          <p:cNvSpPr txBox="1"/>
          <p:nvPr/>
        </p:nvSpPr>
        <p:spPr>
          <a:xfrm>
            <a:off x="3421334" y="173164"/>
            <a:ext cx="3796895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jajc je na sliki?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1798CA2-792D-468C-AA35-2AEDCFAC7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421334" y="1022396"/>
            <a:ext cx="886740" cy="7257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F052FA0-FA70-4894-ACEE-1ADE266440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593577" y="1062293"/>
            <a:ext cx="886740" cy="72573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6C7B3A6-CE7A-4F85-93DB-74CC996C5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914032" y="1071952"/>
            <a:ext cx="863134" cy="7064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445B041-4EDD-4B6C-A31A-7BF9918925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777166" y="1098932"/>
            <a:ext cx="836154" cy="684332"/>
          </a:xfrm>
          <a:prstGeom prst="rect">
            <a:avLst/>
          </a:prstGeom>
        </p:spPr>
      </p:pic>
      <p:sp>
        <p:nvSpPr>
          <p:cNvPr id="10" name="Pravokotnik: zaokroženi vogali 11">
            <a:extLst>
              <a:ext uri="{FF2B5EF4-FFF2-40B4-BE49-F238E27FC236}">
                <a16:creationId xmlns:a16="http://schemas.microsoft.com/office/drawing/2014/main" xmlns="" id="{4077C29D-6F96-4884-84B1-4A7A199FDEE1}"/>
              </a:ext>
            </a:extLst>
          </p:cNvPr>
          <p:cNvSpPr/>
          <p:nvPr/>
        </p:nvSpPr>
        <p:spPr>
          <a:xfrm>
            <a:off x="4190260" y="1763854"/>
            <a:ext cx="4823935" cy="6005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dirty="0">
                <a:latin typeface="Calibri"/>
              </a:rPr>
              <a:t>10 + 10 + 10 + 10 + 10 + 10 = 60</a:t>
            </a:r>
          </a:p>
        </p:txBody>
      </p:sp>
      <p:sp>
        <p:nvSpPr>
          <p:cNvPr id="11" name="Pravokotnik: zaokroženi vogali 11">
            <a:extLst>
              <a:ext uri="{FF2B5EF4-FFF2-40B4-BE49-F238E27FC236}">
                <a16:creationId xmlns:a16="http://schemas.microsoft.com/office/drawing/2014/main" xmlns="" id="{F15EC9C4-3565-4364-8EEC-7D0824EF5369}"/>
              </a:ext>
            </a:extLst>
          </p:cNvPr>
          <p:cNvSpPr/>
          <p:nvPr/>
        </p:nvSpPr>
        <p:spPr>
          <a:xfrm>
            <a:off x="9451970" y="1748128"/>
            <a:ext cx="2448613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6 ·  10 = </a:t>
            </a:r>
            <a:r>
              <a:rPr lang="sl-SI" sz="3600" dirty="0">
                <a:solidFill>
                  <a:srgbClr val="FF0000"/>
                </a:solidFill>
              </a:rPr>
              <a:t>60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E8938C2-3DEB-460B-9F43-7784CF4B9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5407825" y="2865564"/>
            <a:ext cx="886741" cy="72573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D8256E5-542F-4567-8F0A-B3B8BEB62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318616" y="941593"/>
            <a:ext cx="886740" cy="72573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DFC9502-DE55-41B1-9EC8-D25A8F67C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-11583" y="3066133"/>
            <a:ext cx="886741" cy="72573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CEDB974-FBA4-4880-8DB4-D52BFBEFD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975086" y="2986647"/>
            <a:ext cx="886741" cy="72573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3C1AC977-DD4B-481E-936A-2DD02268D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598224" y="2918254"/>
            <a:ext cx="886741" cy="72573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665BE363-D7D1-4D55-AE91-938DE41B2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517529" y="2918254"/>
            <a:ext cx="886741" cy="72573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CAE1F8AA-86E8-4688-8BA6-FEF7D6625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725988" y="2972253"/>
            <a:ext cx="886741" cy="72573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49974189-C62C-456F-B6A9-A1A134045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860691" y="2994909"/>
            <a:ext cx="886741" cy="725734"/>
          </a:xfrm>
          <a:prstGeom prst="rect">
            <a:avLst/>
          </a:prstGeom>
        </p:spPr>
      </p:pic>
      <p:sp>
        <p:nvSpPr>
          <p:cNvPr id="22" name="Pravokotnik: zaokroženi vogali 11">
            <a:extLst>
              <a:ext uri="{FF2B5EF4-FFF2-40B4-BE49-F238E27FC236}">
                <a16:creationId xmlns:a16="http://schemas.microsoft.com/office/drawing/2014/main" xmlns="" id="{6D3678CC-2475-4700-9B27-49279BC68A52}"/>
              </a:ext>
            </a:extLst>
          </p:cNvPr>
          <p:cNvSpPr/>
          <p:nvPr/>
        </p:nvSpPr>
        <p:spPr>
          <a:xfrm>
            <a:off x="3421334" y="3716325"/>
            <a:ext cx="5640818" cy="6005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dirty="0">
                <a:latin typeface="Calibri"/>
              </a:rPr>
              <a:t>10 + 10 + 10 + 10 + 10 + 10 + 10 = 70</a:t>
            </a:r>
          </a:p>
        </p:txBody>
      </p:sp>
      <p:sp>
        <p:nvSpPr>
          <p:cNvPr id="23" name="Pravokotnik: zaokroženi vogali 11">
            <a:extLst>
              <a:ext uri="{FF2B5EF4-FFF2-40B4-BE49-F238E27FC236}">
                <a16:creationId xmlns:a16="http://schemas.microsoft.com/office/drawing/2014/main" xmlns="" id="{35EE6CD5-F956-4623-ABB0-4E86E43AFFA7}"/>
              </a:ext>
            </a:extLst>
          </p:cNvPr>
          <p:cNvSpPr/>
          <p:nvPr/>
        </p:nvSpPr>
        <p:spPr>
          <a:xfrm>
            <a:off x="9531866" y="3709122"/>
            <a:ext cx="2448613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7 ·  10 = </a:t>
            </a:r>
            <a:r>
              <a:rPr lang="sl-SI" sz="3600" dirty="0">
                <a:solidFill>
                  <a:srgbClr val="FF0000"/>
                </a:solidFill>
              </a:rPr>
              <a:t>70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494F2353-836C-4776-AA9C-B26520F251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646421" y="4993513"/>
            <a:ext cx="886741" cy="725734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11BADFA8-DBC0-4B39-B87C-00A2574FB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787901" y="5030189"/>
            <a:ext cx="886741" cy="725734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CB437A5E-3CDB-474A-94C4-EE283065D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69424" y="5033334"/>
            <a:ext cx="886741" cy="725734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BA524009-3FBF-404C-9A84-B7D0930E8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586789" y="5030189"/>
            <a:ext cx="886741" cy="725734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B95B1B37-45F6-4B4A-833F-6DA9F15CC6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5527157" y="4932136"/>
            <a:ext cx="886741" cy="725734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A2B09A1A-DE24-4495-8D9D-26EA05E5DD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957066" y="5030189"/>
            <a:ext cx="886741" cy="725734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D9B93F83-EB60-4AC0-9E8B-E9CBECC42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850704" y="5030189"/>
            <a:ext cx="886741" cy="725734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50C8DE04-504C-4C8C-8FCF-0472C945C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6463120" y="4922189"/>
            <a:ext cx="886741" cy="725734"/>
          </a:xfrm>
          <a:prstGeom prst="rect">
            <a:avLst/>
          </a:prstGeom>
        </p:spPr>
      </p:pic>
      <p:sp>
        <p:nvSpPr>
          <p:cNvPr id="32" name="Pravokotnik: zaokroženi vogali 11">
            <a:extLst>
              <a:ext uri="{FF2B5EF4-FFF2-40B4-BE49-F238E27FC236}">
                <a16:creationId xmlns:a16="http://schemas.microsoft.com/office/drawing/2014/main" xmlns="" id="{627A7D77-E541-427F-A3F1-6F9A94E7727D}"/>
              </a:ext>
            </a:extLst>
          </p:cNvPr>
          <p:cNvSpPr/>
          <p:nvPr/>
        </p:nvSpPr>
        <p:spPr>
          <a:xfrm>
            <a:off x="2802553" y="5863922"/>
            <a:ext cx="6298525" cy="6005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dirty="0">
                <a:latin typeface="Calibri"/>
              </a:rPr>
              <a:t>10 + 10 + 10 + 10 + 10 + 10 + 10 + 10 = 80</a:t>
            </a:r>
          </a:p>
        </p:txBody>
      </p:sp>
      <p:sp>
        <p:nvSpPr>
          <p:cNvPr id="33" name="Pravokotnik: zaokroženi vogali 11">
            <a:extLst>
              <a:ext uri="{FF2B5EF4-FFF2-40B4-BE49-F238E27FC236}">
                <a16:creationId xmlns:a16="http://schemas.microsoft.com/office/drawing/2014/main" xmlns="" id="{DB2BE375-C9E4-4FA2-A3F6-4BE13C85D2FF}"/>
              </a:ext>
            </a:extLst>
          </p:cNvPr>
          <p:cNvSpPr/>
          <p:nvPr/>
        </p:nvSpPr>
        <p:spPr>
          <a:xfrm>
            <a:off x="9531867" y="5890754"/>
            <a:ext cx="2448613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8 ·  10 = </a:t>
            </a:r>
            <a:r>
              <a:rPr lang="sl-SI" sz="3600" dirty="0">
                <a:solidFill>
                  <a:srgbClr val="FF0000"/>
                </a:solidFill>
              </a:rPr>
              <a:t>80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7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22" grpId="0" animBg="1"/>
      <p:bldP spid="23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: zaokroženi vogali 11">
            <a:extLst>
              <a:ext uri="{FF2B5EF4-FFF2-40B4-BE49-F238E27FC236}">
                <a16:creationId xmlns:a16="http://schemas.microsoft.com/office/drawing/2014/main" xmlns="" id="{C4D8A4CB-0B66-4416-87BC-7C575EB0E799}"/>
              </a:ext>
            </a:extLst>
          </p:cNvPr>
          <p:cNvSpPr/>
          <p:nvPr/>
        </p:nvSpPr>
        <p:spPr>
          <a:xfrm>
            <a:off x="3017422" y="5317720"/>
            <a:ext cx="5664080" cy="6005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000" dirty="0">
                <a:latin typeface="Calibri"/>
              </a:rPr>
              <a:t>10 + 10 + 10 + 10 + 10 + 10 + 10 + 10 + 10 + 10 = 100</a:t>
            </a:r>
          </a:p>
        </p:txBody>
      </p:sp>
      <p:sp>
        <p:nvSpPr>
          <p:cNvPr id="3" name="Pravokotnik: zaokroženi vogali 11">
            <a:extLst>
              <a:ext uri="{FF2B5EF4-FFF2-40B4-BE49-F238E27FC236}">
                <a16:creationId xmlns:a16="http://schemas.microsoft.com/office/drawing/2014/main" xmlns="" id="{74F86F4A-7C89-4737-B336-EE6C73C18AAA}"/>
              </a:ext>
            </a:extLst>
          </p:cNvPr>
          <p:cNvSpPr/>
          <p:nvPr/>
        </p:nvSpPr>
        <p:spPr>
          <a:xfrm>
            <a:off x="9153005" y="5310517"/>
            <a:ext cx="2507880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200" dirty="0"/>
              <a:t>10 ·  10 = </a:t>
            </a:r>
            <a:r>
              <a:rPr lang="sl-SI" sz="3200" dirty="0">
                <a:solidFill>
                  <a:srgbClr val="FF0000"/>
                </a:solidFill>
              </a:rPr>
              <a:t>100</a:t>
            </a:r>
            <a:endParaRPr lang="sl-SI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Pravokotnik: zaokroženi vogali 11">
            <a:extLst>
              <a:ext uri="{FF2B5EF4-FFF2-40B4-BE49-F238E27FC236}">
                <a16:creationId xmlns:a16="http://schemas.microsoft.com/office/drawing/2014/main" xmlns="" id="{2F632B8F-ACB7-4E24-924B-8A2DBE5EA2A9}"/>
              </a:ext>
            </a:extLst>
          </p:cNvPr>
          <p:cNvSpPr/>
          <p:nvPr/>
        </p:nvSpPr>
        <p:spPr>
          <a:xfrm>
            <a:off x="3017422" y="3000616"/>
            <a:ext cx="5664080" cy="6005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200" dirty="0">
                <a:latin typeface="Calibri"/>
              </a:rPr>
              <a:t>10 + 10 + 10 + 10 + 10 + 10 + 10 + 10 + 10 = 90</a:t>
            </a:r>
          </a:p>
        </p:txBody>
      </p:sp>
      <p:sp>
        <p:nvSpPr>
          <p:cNvPr id="5" name="Pravokotnik: zaokroženi vogali 11">
            <a:extLst>
              <a:ext uri="{FF2B5EF4-FFF2-40B4-BE49-F238E27FC236}">
                <a16:creationId xmlns:a16="http://schemas.microsoft.com/office/drawing/2014/main" xmlns="" id="{FCE1183D-E32D-43B3-A913-BE11E66B5054}"/>
              </a:ext>
            </a:extLst>
          </p:cNvPr>
          <p:cNvSpPr/>
          <p:nvPr/>
        </p:nvSpPr>
        <p:spPr>
          <a:xfrm>
            <a:off x="9398704" y="3000616"/>
            <a:ext cx="2448613" cy="6077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/>
              <a:t>9 ·  10 = </a:t>
            </a:r>
            <a:r>
              <a:rPr lang="sl-SI" sz="3600" dirty="0">
                <a:solidFill>
                  <a:srgbClr val="FF0000"/>
                </a:solidFill>
              </a:rPr>
              <a:t>90</a:t>
            </a:r>
            <a:endParaRPr lang="sl-SI" sz="3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C29B7DB-7498-4C25-8DA2-8F1A0424B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0" y="2013101"/>
            <a:ext cx="1091412" cy="89324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C723EE59-4770-434D-857D-A47C8278BFEA}"/>
              </a:ext>
            </a:extLst>
          </p:cNvPr>
          <p:cNvSpPr txBox="1"/>
          <p:nvPr/>
        </p:nvSpPr>
        <p:spPr>
          <a:xfrm>
            <a:off x="3430035" y="298632"/>
            <a:ext cx="3796895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Koliko jajc je na sliki?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B8EAA9E-FF82-44A6-9467-3390ED3A5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039226" y="1966363"/>
            <a:ext cx="1091412" cy="8932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C8169F3-7B18-463D-AE54-9B40E974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9106" y="1966363"/>
            <a:ext cx="1091412" cy="89324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E8E7396-7FEA-4372-851B-27E1DCC73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109880" y="1976703"/>
            <a:ext cx="1091412" cy="89324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39F80FD-6EA1-4719-9CF1-EFE9841D2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070654" y="1976704"/>
            <a:ext cx="1091412" cy="89324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4931C62-9D21-4B5F-AD88-E9C1B454F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9569740" y="4274027"/>
            <a:ext cx="1091412" cy="89324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07CDEFB-87A5-49D3-A872-854201C3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538435" y="4303583"/>
            <a:ext cx="1091412" cy="89324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0410B06-3C6B-42CC-AF2A-C294BCBC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7443668" y="4274028"/>
            <a:ext cx="1091412" cy="89324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7F1ED061-C0FE-48E2-B983-2233820F2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6390856" y="4274028"/>
            <a:ext cx="1091412" cy="89324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018FD624-96E6-4ACA-807C-4A711087A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5328483" y="4303584"/>
            <a:ext cx="1091412" cy="89324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74C1BF71-DE08-4B7B-8635-C16A38A85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275671" y="4327927"/>
            <a:ext cx="1091412" cy="89324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B9EEEC8B-C721-4AE6-B4E7-E847231A6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207794" y="4327927"/>
            <a:ext cx="1091412" cy="89324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CC2BFD7-E27D-451C-B6A5-03C2B662C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070654" y="4327928"/>
            <a:ext cx="1091412" cy="89324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1DC8F5EB-7F98-4100-B1FD-F73F876B6B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039226" y="4316167"/>
            <a:ext cx="1091412" cy="89324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D8A90538-631C-4D31-B5C1-7C7A4ABF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0" y="4352270"/>
            <a:ext cx="1091412" cy="89324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095174AB-6556-40E8-8B7F-D6967A3A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5232443" y="2021515"/>
            <a:ext cx="1091412" cy="893243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0563AFB4-C4FA-4D72-850D-5B073DED7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538435" y="1966363"/>
            <a:ext cx="1091412" cy="893243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F149AA2F-BC38-4385-A6B6-72EEA2AF6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7489575" y="2025325"/>
            <a:ext cx="1091412" cy="89324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1E363172-9E59-4E3A-AE1E-F9EC04C6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6379958" y="1984112"/>
            <a:ext cx="1091412" cy="8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8E971464-FACD-4BD2-8323-16AE56E52E46}"/>
              </a:ext>
            </a:extLst>
          </p:cNvPr>
          <p:cNvSpPr txBox="1"/>
          <p:nvPr/>
        </p:nvSpPr>
        <p:spPr>
          <a:xfrm>
            <a:off x="144435" y="158175"/>
            <a:ext cx="22371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rgbClr val="0070C0"/>
                </a:solidFill>
              </a:rPr>
              <a:t>ZAPIS V ZVEZEK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1CF339CF-4829-4F0E-95F6-56EE1E4EE909}"/>
              </a:ext>
            </a:extLst>
          </p:cNvPr>
          <p:cNvSpPr/>
          <p:nvPr/>
        </p:nvSpPr>
        <p:spPr>
          <a:xfrm>
            <a:off x="3065346" y="903057"/>
            <a:ext cx="4358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POŠTEVANKA ŠTEVILA 10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026B066-8DA8-40C1-B1B3-C5E70BFD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14" y="1487832"/>
            <a:ext cx="7308413" cy="345703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E46817CC-25AC-46BF-864A-11A0A29E4D91}"/>
              </a:ext>
            </a:extLst>
          </p:cNvPr>
          <p:cNvSpPr txBox="1"/>
          <p:nvPr/>
        </p:nvSpPr>
        <p:spPr>
          <a:xfrm>
            <a:off x="623751" y="5233387"/>
            <a:ext cx="109444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/>
              <a:t>Števila 10, 20, 30, 40, 50, 60, 70, 80, 90 in 100 so </a:t>
            </a:r>
            <a:r>
              <a:rPr lang="sl-SI" sz="2800" dirty="0">
                <a:solidFill>
                  <a:srgbClr val="FF0000"/>
                </a:solidFill>
              </a:rPr>
              <a:t>VEČKRATNIKI števila 10</a:t>
            </a:r>
            <a:r>
              <a:rPr lang="sl-SI" sz="2800" dirty="0" smtClean="0"/>
              <a:t>.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2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257176"/>
            <a:ext cx="10515600" cy="325755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31850" y="5400675"/>
            <a:ext cx="10515600" cy="68897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ZGORNJI NALOGI REŠI V ŠOLSKI ZVEZEK IN NALOGE V DZ </a:t>
            </a:r>
            <a:r>
              <a:rPr lang="sl-SI" b="1" smtClean="0">
                <a:solidFill>
                  <a:srgbClr val="FF0000"/>
                </a:solidFill>
              </a:rPr>
              <a:t>NA </a:t>
            </a:r>
            <a:r>
              <a:rPr lang="sl-SI" b="1" smtClean="0">
                <a:solidFill>
                  <a:srgbClr val="FF0000"/>
                </a:solidFill>
              </a:rPr>
              <a:t> strani 74</a:t>
            </a:r>
            <a:r>
              <a:rPr lang="sl-SI" b="1" dirty="0" smtClean="0">
                <a:solidFill>
                  <a:srgbClr val="FF0000"/>
                </a:solidFill>
              </a:rPr>
              <a:t>!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27AA6FD-AC83-4E0D-9B6C-81E2B5E982A0}"/>
              </a:ext>
            </a:extLst>
          </p:cNvPr>
          <p:cNvPicPr/>
          <p:nvPr/>
        </p:nvPicPr>
        <p:blipFill rotWithShape="1">
          <a:blip r:embed="rId2"/>
          <a:srcRect b="65949"/>
          <a:stretch/>
        </p:blipFill>
        <p:spPr bwMode="auto">
          <a:xfrm>
            <a:off x="514351" y="771525"/>
            <a:ext cx="5486400" cy="372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A314E595-463D-4EE8-A0E3-A08B0B1A9B67}"/>
              </a:ext>
            </a:extLst>
          </p:cNvPr>
          <p:cNvPicPr/>
          <p:nvPr/>
        </p:nvPicPr>
        <p:blipFill rotWithShape="1">
          <a:blip r:embed="rId3"/>
          <a:srcRect l="2461" t="784" r="-2461" b="70215"/>
          <a:stretch/>
        </p:blipFill>
        <p:spPr bwMode="auto">
          <a:xfrm>
            <a:off x="6581774" y="1114425"/>
            <a:ext cx="5005389" cy="254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15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4B5BEAF-3D47-4D54-A58A-DE415227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34" y="800099"/>
            <a:ext cx="5898676" cy="1743076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rgbClr val="0070C0"/>
                </a:solidFill>
              </a:rPr>
              <a:t>POŠTEVANKO ŠTEVILA 10 </a:t>
            </a:r>
            <a:br>
              <a:rPr lang="sl-SI" sz="4000" b="1" dirty="0">
                <a:solidFill>
                  <a:srgbClr val="0070C0"/>
                </a:solidFill>
              </a:rPr>
            </a:br>
            <a:r>
              <a:rPr lang="sl-SI" sz="4000" b="1" dirty="0">
                <a:solidFill>
                  <a:srgbClr val="0070C0"/>
                </a:solidFill>
              </a:rPr>
              <a:t>SE NAUČI NA </a:t>
            </a:r>
            <a:r>
              <a:rPr lang="sl-SI" sz="4000" b="1" dirty="0" smtClean="0">
                <a:solidFill>
                  <a:srgbClr val="0070C0"/>
                </a:solidFill>
              </a:rPr>
              <a:t>PAMET:</a:t>
            </a:r>
            <a:br>
              <a:rPr lang="sl-SI" sz="4000" b="1" dirty="0" smtClean="0">
                <a:solidFill>
                  <a:srgbClr val="0070C0"/>
                </a:solidFill>
              </a:rPr>
            </a:br>
            <a:r>
              <a:rPr lang="sl-SI" sz="4000" b="1" dirty="0" smtClean="0">
                <a:solidFill>
                  <a:srgbClr val="0070C0"/>
                </a:solidFill>
              </a:rPr>
              <a:t> </a:t>
            </a:r>
            <a:r>
              <a:rPr lang="sl-SI" sz="2000" b="1" dirty="0" smtClean="0">
                <a:solidFill>
                  <a:srgbClr val="0070C0"/>
                </a:solidFill>
              </a:rPr>
              <a:t>NAJPREJ VEČKRATNIKE, NATO POŠTEVANKO MEŠANO!</a:t>
            </a:r>
            <a:r>
              <a:rPr lang="sl-SI" sz="4000" b="1" dirty="0" smtClean="0">
                <a:solidFill>
                  <a:srgbClr val="0070C0"/>
                </a:solidFill>
              </a:rPr>
              <a:t/>
            </a:r>
            <a:br>
              <a:rPr lang="sl-SI" sz="4000" b="1" dirty="0" smtClean="0">
                <a:solidFill>
                  <a:srgbClr val="0070C0"/>
                </a:solidFill>
              </a:rPr>
            </a:br>
            <a:endParaRPr lang="sl-SI" sz="4000" b="1" dirty="0">
              <a:solidFill>
                <a:srgbClr val="0070C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06A635-851A-4B1D-81D3-0FF36C109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1" y="261063"/>
            <a:ext cx="3386722" cy="1960734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xmlns="" id="{4250C547-6EA3-4FD4-98DC-74AAA16FFC7F}"/>
              </a:ext>
            </a:extLst>
          </p:cNvPr>
          <p:cNvSpPr txBox="1">
            <a:spLocks/>
          </p:cNvSpPr>
          <p:nvPr/>
        </p:nvSpPr>
        <p:spPr>
          <a:xfrm>
            <a:off x="622591" y="2243381"/>
            <a:ext cx="10227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/>
              <a:t>Naredi si kartice za urjenje poštevanke števila 10.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E6F4F5B-A760-4D9B-8B24-0A252FAB7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6" y="3301400"/>
            <a:ext cx="2260998" cy="2114034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6D340F27-1B36-49E7-88EB-FBC79DAC2EC2}"/>
              </a:ext>
            </a:extLst>
          </p:cNvPr>
          <p:cNvSpPr txBox="1">
            <a:spLocks/>
          </p:cNvSpPr>
          <p:nvPr/>
        </p:nvSpPr>
        <p:spPr>
          <a:xfrm>
            <a:off x="5028188" y="4211705"/>
            <a:ext cx="2771644" cy="2407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/>
              <a:t>Kartice pomešaj in preveri svoje znanje.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5464C59-F547-4D1D-9176-053BD7014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20" y="3590528"/>
            <a:ext cx="2578546" cy="28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299</Words>
  <Application>Microsoft Office PowerPoint</Application>
  <PresentationFormat>Po meri</PresentationFormat>
  <Paragraphs>44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POŠTEVANKO ŠTEVILA 10  SE NAUČI NA PAMET:  NAJPREJ VEČKRATNIKE, NATO POŠTEVANKO MEŠANO!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Valerija</dc:creator>
  <cp:lastModifiedBy>Terezija Audic</cp:lastModifiedBy>
  <cp:revision>19</cp:revision>
  <dcterms:created xsi:type="dcterms:W3CDTF">2021-01-05T10:47:27Z</dcterms:created>
  <dcterms:modified xsi:type="dcterms:W3CDTF">2021-01-11T15:52:58Z</dcterms:modified>
</cp:coreProperties>
</file>